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77"/>
  </p:notesMasterIdLst>
  <p:sldIdLst>
    <p:sldId id="256" r:id="rId2"/>
    <p:sldId id="259" r:id="rId3"/>
    <p:sldId id="693" r:id="rId4"/>
    <p:sldId id="694" r:id="rId5"/>
    <p:sldId id="695" r:id="rId6"/>
    <p:sldId id="555" r:id="rId7"/>
    <p:sldId id="701" r:id="rId8"/>
    <p:sldId id="696" r:id="rId9"/>
    <p:sldId id="703" r:id="rId10"/>
    <p:sldId id="704" r:id="rId11"/>
    <p:sldId id="702" r:id="rId12"/>
    <p:sldId id="697" r:id="rId13"/>
    <p:sldId id="698" r:id="rId14"/>
    <p:sldId id="705" r:id="rId15"/>
    <p:sldId id="706" r:id="rId16"/>
    <p:sldId id="707" r:id="rId17"/>
    <p:sldId id="699" r:id="rId18"/>
    <p:sldId id="700" r:id="rId19"/>
    <p:sldId id="657" r:id="rId20"/>
    <p:sldId id="638" r:id="rId21"/>
    <p:sldId id="708" r:id="rId22"/>
    <p:sldId id="709" r:id="rId23"/>
    <p:sldId id="710" r:id="rId24"/>
    <p:sldId id="648" r:id="rId25"/>
    <p:sldId id="711" r:id="rId26"/>
    <p:sldId id="712" r:id="rId27"/>
    <p:sldId id="713" r:id="rId28"/>
    <p:sldId id="714" r:id="rId29"/>
    <p:sldId id="382" r:id="rId30"/>
    <p:sldId id="715" r:id="rId31"/>
    <p:sldId id="658" r:id="rId32"/>
    <p:sldId id="717" r:id="rId33"/>
    <p:sldId id="718" r:id="rId34"/>
    <p:sldId id="719" r:id="rId35"/>
    <p:sldId id="716" r:id="rId36"/>
    <p:sldId id="720" r:id="rId37"/>
    <p:sldId id="673" r:id="rId38"/>
    <p:sldId id="721" r:id="rId39"/>
    <p:sldId id="722" r:id="rId40"/>
    <p:sldId id="723" r:id="rId41"/>
    <p:sldId id="725" r:id="rId42"/>
    <p:sldId id="726" r:id="rId43"/>
    <p:sldId id="727" r:id="rId44"/>
    <p:sldId id="728" r:id="rId45"/>
    <p:sldId id="729" r:id="rId46"/>
    <p:sldId id="730" r:id="rId47"/>
    <p:sldId id="731" r:id="rId48"/>
    <p:sldId id="692" r:id="rId49"/>
    <p:sldId id="732" r:id="rId50"/>
    <p:sldId id="560" r:id="rId51"/>
    <p:sldId id="733" r:id="rId52"/>
    <p:sldId id="734" r:id="rId53"/>
    <p:sldId id="735" r:id="rId54"/>
    <p:sldId id="674" r:id="rId55"/>
    <p:sldId id="736" r:id="rId56"/>
    <p:sldId id="737" r:id="rId57"/>
    <p:sldId id="738" r:id="rId58"/>
    <p:sldId id="739" r:id="rId59"/>
    <p:sldId id="740" r:id="rId60"/>
    <p:sldId id="741" r:id="rId61"/>
    <p:sldId id="742" r:id="rId62"/>
    <p:sldId id="743" r:id="rId63"/>
    <p:sldId id="744" r:id="rId64"/>
    <p:sldId id="745" r:id="rId65"/>
    <p:sldId id="746" r:id="rId66"/>
    <p:sldId id="747" r:id="rId67"/>
    <p:sldId id="748" r:id="rId68"/>
    <p:sldId id="749" r:id="rId69"/>
    <p:sldId id="754" r:id="rId70"/>
    <p:sldId id="750" r:id="rId71"/>
    <p:sldId id="751" r:id="rId72"/>
    <p:sldId id="755" r:id="rId73"/>
    <p:sldId id="752" r:id="rId74"/>
    <p:sldId id="753" r:id="rId75"/>
    <p:sldId id="343" r:id="rId76"/>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2C"/>
    <a:srgbClr val="393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2" autoAdjust="0"/>
    <p:restoredTop sz="94660"/>
  </p:normalViewPr>
  <p:slideViewPr>
    <p:cSldViewPr snapToGrid="0">
      <p:cViewPr>
        <p:scale>
          <a:sx n="38" d="100"/>
          <a:sy n="38" d="100"/>
        </p:scale>
        <p:origin x="516" y="11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8/22/2024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19</a:t>
            </a:fld>
            <a:endParaRPr lang="en-US"/>
          </a:p>
        </p:txBody>
      </p:sp>
    </p:spTree>
    <p:extLst>
      <p:ext uri="{BB962C8B-B14F-4D97-AF65-F5344CB8AC3E}">
        <p14:creationId xmlns:p14="http://schemas.microsoft.com/office/powerpoint/2010/main" val="216388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69</a:t>
            </a:fld>
            <a:endParaRPr lang="en-US"/>
          </a:p>
        </p:txBody>
      </p:sp>
    </p:spTree>
    <p:extLst>
      <p:ext uri="{BB962C8B-B14F-4D97-AF65-F5344CB8AC3E}">
        <p14:creationId xmlns:p14="http://schemas.microsoft.com/office/powerpoint/2010/main" val="2187028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72</a:t>
            </a:fld>
            <a:endParaRPr lang="en-US"/>
          </a:p>
        </p:txBody>
      </p:sp>
    </p:spTree>
    <p:extLst>
      <p:ext uri="{BB962C8B-B14F-4D97-AF65-F5344CB8AC3E}">
        <p14:creationId xmlns:p14="http://schemas.microsoft.com/office/powerpoint/2010/main" val="3700661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31</a:t>
            </a:fld>
            <a:endParaRPr lang="en-US"/>
          </a:p>
        </p:txBody>
      </p:sp>
    </p:spTree>
    <p:extLst>
      <p:ext uri="{BB962C8B-B14F-4D97-AF65-F5344CB8AC3E}">
        <p14:creationId xmlns:p14="http://schemas.microsoft.com/office/powerpoint/2010/main" val="1221067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32</a:t>
            </a:fld>
            <a:endParaRPr lang="en-US"/>
          </a:p>
        </p:txBody>
      </p:sp>
    </p:spTree>
    <p:extLst>
      <p:ext uri="{BB962C8B-B14F-4D97-AF65-F5344CB8AC3E}">
        <p14:creationId xmlns:p14="http://schemas.microsoft.com/office/powerpoint/2010/main" val="1958698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33</a:t>
            </a:fld>
            <a:endParaRPr lang="en-US"/>
          </a:p>
        </p:txBody>
      </p:sp>
    </p:spTree>
    <p:extLst>
      <p:ext uri="{BB962C8B-B14F-4D97-AF65-F5344CB8AC3E}">
        <p14:creationId xmlns:p14="http://schemas.microsoft.com/office/powerpoint/2010/main" val="1253298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34</a:t>
            </a:fld>
            <a:endParaRPr lang="en-US"/>
          </a:p>
        </p:txBody>
      </p:sp>
    </p:spTree>
    <p:extLst>
      <p:ext uri="{BB962C8B-B14F-4D97-AF65-F5344CB8AC3E}">
        <p14:creationId xmlns:p14="http://schemas.microsoft.com/office/powerpoint/2010/main" val="3648412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43</a:t>
            </a:fld>
            <a:endParaRPr lang="en-US"/>
          </a:p>
        </p:txBody>
      </p:sp>
    </p:spTree>
    <p:extLst>
      <p:ext uri="{BB962C8B-B14F-4D97-AF65-F5344CB8AC3E}">
        <p14:creationId xmlns:p14="http://schemas.microsoft.com/office/powerpoint/2010/main" val="363427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44</a:t>
            </a:fld>
            <a:endParaRPr lang="en-US"/>
          </a:p>
        </p:txBody>
      </p:sp>
    </p:spTree>
    <p:extLst>
      <p:ext uri="{BB962C8B-B14F-4D97-AF65-F5344CB8AC3E}">
        <p14:creationId xmlns:p14="http://schemas.microsoft.com/office/powerpoint/2010/main" val="1078337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45</a:t>
            </a:fld>
            <a:endParaRPr lang="en-US"/>
          </a:p>
        </p:txBody>
      </p:sp>
    </p:spTree>
    <p:extLst>
      <p:ext uri="{BB962C8B-B14F-4D97-AF65-F5344CB8AC3E}">
        <p14:creationId xmlns:p14="http://schemas.microsoft.com/office/powerpoint/2010/main" val="4003411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46</a:t>
            </a:fld>
            <a:endParaRPr lang="en-US"/>
          </a:p>
        </p:txBody>
      </p:sp>
    </p:spTree>
    <p:extLst>
      <p:ext uri="{BB962C8B-B14F-4D97-AF65-F5344CB8AC3E}">
        <p14:creationId xmlns:p14="http://schemas.microsoft.com/office/powerpoint/2010/main" val="2269268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4335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3125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50315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8/22/2024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28456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99819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7881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6364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34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666481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8/22/2024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145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8/22/2024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4261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8/22/2024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91507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744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8/22/2024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624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8/22/2024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3257736135"/>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a:xfrm>
            <a:off x="361950" y="402673"/>
            <a:ext cx="11485493" cy="4017526"/>
          </a:xfrm>
          <a:noFill/>
        </p:spPr>
        <p:txBody>
          <a:bodyPr>
            <a:noAutofit/>
          </a:bodyPr>
          <a:lstStyle/>
          <a:p>
            <a:pPr algn="ctr"/>
            <a:r>
              <a:rPr lang="en-US" sz="7200" b="1" dirty="0">
                <a:ln w="28575">
                  <a:solidFill>
                    <a:schemeClr val="tx2">
                      <a:lumMod val="10000"/>
                    </a:schemeClr>
                  </a:solidFill>
                </a:ln>
                <a:solidFill>
                  <a:schemeClr val="tx1"/>
                </a:solidFill>
                <a:effectLst>
                  <a:outerShdw blurRad="50800" dist="38100" algn="l" rotWithShape="0">
                    <a:prstClr val="black">
                      <a:alpha val="40000"/>
                    </a:prstClr>
                  </a:outerShdw>
                </a:effectLst>
              </a:rPr>
              <a:t>Teaching Disciples: Part 2</a:t>
            </a:r>
            <a:br>
              <a:rPr lang="en-US" sz="9600" b="1" dirty="0">
                <a:ln w="28575">
                  <a:solidFill>
                    <a:schemeClr val="tx2">
                      <a:lumMod val="10000"/>
                    </a:schemeClr>
                  </a:solidFill>
                </a:ln>
                <a:solidFill>
                  <a:schemeClr val="tx1"/>
                </a:solidFill>
                <a:effectLst>
                  <a:outerShdw blurRad="50800" dist="38100" algn="l" rotWithShape="0">
                    <a:prstClr val="black">
                      <a:alpha val="40000"/>
                    </a:prstClr>
                  </a:outerShdw>
                </a:effectLst>
              </a:rPr>
            </a:br>
            <a:r>
              <a:rPr lang="en-US" sz="9600" b="1" dirty="0">
                <a:ln w="28575">
                  <a:solidFill>
                    <a:schemeClr val="tx2">
                      <a:lumMod val="10000"/>
                    </a:schemeClr>
                  </a:solidFill>
                </a:ln>
                <a:solidFill>
                  <a:schemeClr val="bg2">
                    <a:lumMod val="75000"/>
                  </a:schemeClr>
                </a:solidFill>
                <a:effectLst>
                  <a:outerShdw blurRad="50800" dist="38100" algn="l" rotWithShape="0">
                    <a:prstClr val="black">
                      <a:alpha val="40000"/>
                    </a:prstClr>
                  </a:outerShdw>
                </a:effectLst>
              </a:rPr>
              <a:t>Real Commitment </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08</a:t>
            </a:r>
          </a:p>
          <a:p>
            <a:r>
              <a:rPr lang="en-US" sz="2800" b="1" dirty="0"/>
              <a:t>Mark 10</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What did Moses Command?</a:t>
            </a:r>
            <a:br>
              <a:rPr lang="en-US" sz="4800" dirty="0"/>
            </a:br>
            <a:r>
              <a:rPr lang="en-US" sz="4800" dirty="0">
                <a:solidFill>
                  <a:schemeClr val="bg2">
                    <a:lumMod val="75000"/>
                  </a:schemeClr>
                </a:solidFill>
              </a:rPr>
              <a:t>Deuteronomy 24:1-4</a:t>
            </a:r>
            <a:endParaRPr lang="en-US" dirty="0">
              <a:solidFill>
                <a:schemeClr val="bg2">
                  <a:lumMod val="75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a:xfrm>
            <a:off x="818712" y="2222287"/>
            <a:ext cx="10554574" cy="4011245"/>
          </a:xfrm>
        </p:spPr>
        <p:txBody>
          <a:bodyPr>
            <a:normAutofit fontScale="77500" lnSpcReduction="20000"/>
          </a:bodyPr>
          <a:lstStyle/>
          <a:p>
            <a:pPr marL="0" indent="0">
              <a:buNone/>
            </a:pPr>
            <a:r>
              <a:rPr lang="en-US" sz="4400" dirty="0"/>
              <a:t>“3 And if the latter husband hate her, and write her a bill of divorcement, and giveth it in her hand, and </a:t>
            </a:r>
            <a:r>
              <a:rPr lang="en-US" sz="4400" dirty="0" err="1"/>
              <a:t>sendeth</a:t>
            </a:r>
            <a:r>
              <a:rPr lang="en-US" sz="4400" dirty="0"/>
              <a:t> her out of his house; or if the latter husband die, which took her to be his wife;</a:t>
            </a:r>
          </a:p>
          <a:p>
            <a:pPr marL="0" indent="0">
              <a:buNone/>
            </a:pPr>
            <a:r>
              <a:rPr lang="en-US" sz="4400" dirty="0"/>
              <a:t>4 Her former husband, which sent her away, may not take her again to be his wife, after that she is defiled; for that is abomination before the Lord: and thou shalt not cause the land to sin, which the Lord thy God giveth thee for an inheritance.”</a:t>
            </a:r>
            <a:endParaRPr lang="en-US" sz="4000" dirty="0"/>
          </a:p>
        </p:txBody>
      </p:sp>
    </p:spTree>
    <p:extLst>
      <p:ext uri="{BB962C8B-B14F-4D97-AF65-F5344CB8AC3E}">
        <p14:creationId xmlns:p14="http://schemas.microsoft.com/office/powerpoint/2010/main" val="1002791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10:5-12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6 But from the beginning of the creation God made them male and female.</a:t>
            </a:r>
          </a:p>
        </p:txBody>
      </p:sp>
      <p:pic>
        <p:nvPicPr>
          <p:cNvPr id="10242" name="Picture 2" descr="Jesus told His disciples ‘A new command I give you: Love one another. As I have loved you, so you must love one another. Everyone will know that you are my disciples, if you love one another. – Slide 15">
            <a:extLst>
              <a:ext uri="{FF2B5EF4-FFF2-40B4-BE49-F238E27FC236}">
                <a16:creationId xmlns:a16="http://schemas.microsoft.com/office/drawing/2014/main" id="{005570AF-7C96-EEB8-0D29-9335639B04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821" r="16586"/>
          <a:stretch/>
        </p:blipFill>
        <p:spPr bwMode="auto">
          <a:xfrm>
            <a:off x="1073150" y="2383574"/>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474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10:7-12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000" dirty="0"/>
              <a:t>7 For this cause shall a man leave his father and mother, and cleave to his wife;</a:t>
            </a:r>
          </a:p>
          <a:p>
            <a:r>
              <a:rPr lang="en-US" sz="4000" dirty="0"/>
              <a:t>8 And they twain shall be one flesh: so then they are no more twain, but one flesh.</a:t>
            </a:r>
          </a:p>
        </p:txBody>
      </p:sp>
      <p:pic>
        <p:nvPicPr>
          <p:cNvPr id="6146" name="Picture 2" descr="Crowds listened carefully to everything Jesus said. – Slide 2">
            <a:extLst>
              <a:ext uri="{FF2B5EF4-FFF2-40B4-BE49-F238E27FC236}">
                <a16:creationId xmlns:a16="http://schemas.microsoft.com/office/drawing/2014/main" id="{7FF1AFAC-733B-3397-A2C6-8988960D8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34" t="325" r="13001" b="-325"/>
          <a:stretch/>
        </p:blipFill>
        <p:spPr bwMode="auto">
          <a:xfrm>
            <a:off x="914401" y="2483934"/>
            <a:ext cx="370628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839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10:9-12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9 What therefore God hath joined together, let not man put asunder.</a:t>
            </a:r>
          </a:p>
        </p:txBody>
      </p:sp>
      <p:pic>
        <p:nvPicPr>
          <p:cNvPr id="7170" name="Picture 2" descr="If Jesus said it was wrong to pay taxes to Caesar then the Romans would arrest Jesus as a rebel and put Him to death. Jesus knew these spies were trying to trick Him. He answered, ‘Show me a denarius coin.’ – Slide 8">
            <a:extLst>
              <a:ext uri="{FF2B5EF4-FFF2-40B4-BE49-F238E27FC236}">
                <a16:creationId xmlns:a16="http://schemas.microsoft.com/office/drawing/2014/main" id="{091038CC-5538-A19B-17AB-C0AE7A13A4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505" r="6903"/>
          <a:stretch/>
        </p:blipFill>
        <p:spPr bwMode="auto">
          <a:xfrm>
            <a:off x="1073150" y="2372422"/>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968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What did GOD Command?</a:t>
            </a:r>
            <a:endParaRPr lang="en-US"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p:txBody>
          <a:bodyPr>
            <a:normAutofit fontScale="92500" lnSpcReduction="20000"/>
          </a:bodyPr>
          <a:lstStyle/>
          <a:p>
            <a:pPr marL="0" indent="0">
              <a:buNone/>
            </a:pPr>
            <a:r>
              <a:rPr lang="en-US" sz="4000" dirty="0">
                <a:solidFill>
                  <a:schemeClr val="accent1">
                    <a:lumMod val="20000"/>
                    <a:lumOff val="80000"/>
                  </a:schemeClr>
                </a:solidFill>
              </a:rPr>
              <a:t>The law of Genesis 1 and 2 preceded the law of Deut. 24:1-4 and is superior to it, for in the Eden period of Genesis, God’s ideal for His human children is set forth. God has never repealed the law of marriage He enunciated in the beginning. It was not God’s plan that divorce should ever be necessary. </a:t>
            </a:r>
            <a:endParaRPr lang="en-US" sz="3600" dirty="0"/>
          </a:p>
        </p:txBody>
      </p:sp>
    </p:spTree>
    <p:extLst>
      <p:ext uri="{BB962C8B-B14F-4D97-AF65-F5344CB8AC3E}">
        <p14:creationId xmlns:p14="http://schemas.microsoft.com/office/powerpoint/2010/main" val="1205483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What did GOD Command?</a:t>
            </a:r>
            <a:endParaRPr lang="en-US"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p:txBody>
          <a:bodyPr>
            <a:normAutofit fontScale="92500"/>
          </a:bodyPr>
          <a:lstStyle/>
          <a:p>
            <a:pPr marL="0" indent="0">
              <a:buNone/>
            </a:pPr>
            <a:r>
              <a:rPr lang="en-US" sz="4000" dirty="0">
                <a:solidFill>
                  <a:schemeClr val="accent1">
                    <a:lumMod val="20000"/>
                    <a:lumOff val="80000"/>
                  </a:schemeClr>
                </a:solidFill>
              </a:rPr>
              <a:t> The only change made to accommodate the original marriage law to a fallen world is that violation of the marriage contract by unchastity may constitute a lawful basis for dissolving the union. Otherwise, the union may not lawfully be broken.</a:t>
            </a:r>
            <a:endParaRPr lang="en-US" sz="3600" dirty="0"/>
          </a:p>
        </p:txBody>
      </p:sp>
    </p:spTree>
    <p:extLst>
      <p:ext uri="{BB962C8B-B14F-4D97-AF65-F5344CB8AC3E}">
        <p14:creationId xmlns:p14="http://schemas.microsoft.com/office/powerpoint/2010/main" val="3163331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10:9-12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10 And in the house his disciples asked him again of the same matter.</a:t>
            </a:r>
          </a:p>
        </p:txBody>
      </p:sp>
      <p:pic>
        <p:nvPicPr>
          <p:cNvPr id="11268" name="Picture 4" descr="Judas, who was near Jesus, asked, ‘Surely you don’t mean me?’ Jesus answered, ‘You have said so.’ – Slide 11">
            <a:extLst>
              <a:ext uri="{FF2B5EF4-FFF2-40B4-BE49-F238E27FC236}">
                <a16:creationId xmlns:a16="http://schemas.microsoft.com/office/drawing/2014/main" id="{3DF8A11A-0E2F-318C-E4DA-E1AB4DE040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79"/>
          <a:stretch/>
        </p:blipFill>
        <p:spPr bwMode="auto">
          <a:xfrm>
            <a:off x="994759" y="2539690"/>
            <a:ext cx="3625924" cy="3236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095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10:11-12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11 And he saith unto them, Whosoever shall put away his wife, and marry another, committeth adultery against her.</a:t>
            </a:r>
          </a:p>
        </p:txBody>
      </p:sp>
      <p:pic>
        <p:nvPicPr>
          <p:cNvPr id="8196" name="Picture 4" descr="They were very sad and began to say to Him one after the other, ‘Surely you don’t mean me, Lord?’ Jesus replied, ‘The one who has dipped his hand into the bowl with me will betray me. Woe to that man. It would be better for him if he had not been born. – Slide 10">
            <a:extLst>
              <a:ext uri="{FF2B5EF4-FFF2-40B4-BE49-F238E27FC236}">
                <a16:creationId xmlns:a16="http://schemas.microsoft.com/office/drawing/2014/main" id="{C65E3F30-9F5D-9DE0-6418-4C51C7DB5F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724" r="5684"/>
          <a:stretch/>
        </p:blipFill>
        <p:spPr bwMode="auto">
          <a:xfrm>
            <a:off x="1073150" y="2383573"/>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429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12 And if a woman shall put away her husband, and be married to another, she committeth adultery.</a:t>
            </a:r>
          </a:p>
        </p:txBody>
      </p:sp>
      <p:pic>
        <p:nvPicPr>
          <p:cNvPr id="9218" name="Picture 2" descr="Jesus explained He was going to prepare a place for them in heaven. – Slide 16">
            <a:extLst>
              <a:ext uri="{FF2B5EF4-FFF2-40B4-BE49-F238E27FC236}">
                <a16:creationId xmlns:a16="http://schemas.microsoft.com/office/drawing/2014/main" id="{106D9553-8938-9D2A-E08C-FC5C4985BE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07"/>
          <a:stretch/>
        </p:blipFill>
        <p:spPr bwMode="auto">
          <a:xfrm>
            <a:off x="1024466" y="2405875"/>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942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19:10</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“It would seem that the disciples had not clearly understood Jesus’ earlier statements with respect to marriage, and that hence they were deeply perplexed by the interpretation Jesus had just given.”  </a:t>
            </a:r>
          </a:p>
        </p:txBody>
      </p:sp>
    </p:spTree>
    <p:extLst>
      <p:ext uri="{BB962C8B-B14F-4D97-AF65-F5344CB8AC3E}">
        <p14:creationId xmlns:p14="http://schemas.microsoft.com/office/powerpoint/2010/main" val="2484132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10:1-12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And he arose from thence, and cometh into the coasts of Judaea by the farther side of Jordan: and the people resort unto him again; and, as he was wont, he taught them again. </a:t>
            </a:r>
          </a:p>
        </p:txBody>
      </p:sp>
      <p:pic>
        <p:nvPicPr>
          <p:cNvPr id="1026" name="Picture 2" descr="Jesus was approaching the city of Jericho. – Slide 1">
            <a:extLst>
              <a:ext uri="{FF2B5EF4-FFF2-40B4-BE49-F238E27FC236}">
                <a16:creationId xmlns:a16="http://schemas.microsoft.com/office/drawing/2014/main" id="{D0460978-D5DB-4958-6295-325DC6503B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78" r="9066"/>
          <a:stretch/>
        </p:blipFill>
        <p:spPr bwMode="auto">
          <a:xfrm>
            <a:off x="911378" y="2350120"/>
            <a:ext cx="3780263" cy="3896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A Sincere Commitment</a:t>
            </a:r>
            <a:br>
              <a:rPr lang="en-US" sz="5400" b="1" dirty="0">
                <a:solidFill>
                  <a:schemeClr val="accent3">
                    <a:lumMod val="40000"/>
                    <a:lumOff val="60000"/>
                  </a:schemeClr>
                </a:solidFill>
              </a:rPr>
            </a:br>
            <a:r>
              <a:rPr lang="en-US" sz="4400" b="1" dirty="0">
                <a:solidFill>
                  <a:schemeClr val="accent3">
                    <a:lumMod val="40000"/>
                    <a:lumOff val="60000"/>
                  </a:schemeClr>
                </a:solidFill>
              </a:rPr>
              <a:t>Mark 10:13-16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fontScale="92500"/>
          </a:bodyPr>
          <a:lstStyle/>
          <a:p>
            <a:r>
              <a:rPr lang="en-US" sz="4000" dirty="0"/>
              <a:t>13 And they brought young children to him, that he should touch them: and his disciples rebuked those that brought them.</a:t>
            </a:r>
          </a:p>
        </p:txBody>
      </p:sp>
      <p:pic>
        <p:nvPicPr>
          <p:cNvPr id="12" name="Picture Placeholder 11">
            <a:extLst>
              <a:ext uri="{FF2B5EF4-FFF2-40B4-BE49-F238E27FC236}">
                <a16:creationId xmlns:a16="http://schemas.microsoft.com/office/drawing/2014/main" id="{98CBD967-8A44-E624-411B-3AD4AD29E24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701" r="25701"/>
          <a:stretch>
            <a:fillRect/>
          </a:stretch>
        </p:blipFill>
        <p:spPr/>
      </p:pic>
    </p:spTree>
    <p:extLst>
      <p:ext uri="{BB962C8B-B14F-4D97-AF65-F5344CB8AC3E}">
        <p14:creationId xmlns:p14="http://schemas.microsoft.com/office/powerpoint/2010/main" val="1684541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552352"/>
          </a:xfrm>
        </p:spPr>
        <p:txBody>
          <a:bodyPr>
            <a:normAutofit fontScale="90000"/>
          </a:bodyPr>
          <a:lstStyle/>
          <a:p>
            <a:pPr algn="ctr"/>
            <a:r>
              <a:rPr lang="en-US" sz="4400" b="1" dirty="0">
                <a:solidFill>
                  <a:schemeClr val="accent3">
                    <a:lumMod val="40000"/>
                    <a:lumOff val="60000"/>
                  </a:schemeClr>
                </a:solidFill>
              </a:rPr>
              <a:t>A Sincere Commitment</a:t>
            </a:r>
            <a:br>
              <a:rPr lang="en-US" sz="5400" b="1" dirty="0">
                <a:solidFill>
                  <a:schemeClr val="accent3">
                    <a:lumMod val="40000"/>
                    <a:lumOff val="60000"/>
                  </a:schemeClr>
                </a:solidFill>
              </a:rPr>
            </a:br>
            <a:r>
              <a:rPr lang="en-US" sz="4400" b="1" dirty="0">
                <a:solidFill>
                  <a:schemeClr val="accent3">
                    <a:lumMod val="40000"/>
                    <a:lumOff val="60000"/>
                  </a:schemeClr>
                </a:solidFill>
              </a:rPr>
              <a:t>Mark 10:14-16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fontScale="92500"/>
          </a:bodyPr>
          <a:lstStyle/>
          <a:p>
            <a:r>
              <a:rPr lang="en-US" sz="3600" dirty="0"/>
              <a:t>14 But when Jesus saw it, he was much displeased, and said unto them, Suffer the little children to come unto me, and forbid them not: for of such is the kingdom of God.</a:t>
            </a:r>
          </a:p>
        </p:txBody>
      </p:sp>
      <p:pic>
        <p:nvPicPr>
          <p:cNvPr id="7" name="Picture Placeholder 6">
            <a:extLst>
              <a:ext uri="{FF2B5EF4-FFF2-40B4-BE49-F238E27FC236}">
                <a16:creationId xmlns:a16="http://schemas.microsoft.com/office/drawing/2014/main" id="{9CEBAEEB-0C8C-A56E-A0C2-AE36E5FCFCF6}"/>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7062" r="13760"/>
          <a:stretch/>
        </p:blipFill>
        <p:spPr>
          <a:xfrm>
            <a:off x="6098117" y="0"/>
            <a:ext cx="6093883" cy="6858000"/>
          </a:xfrm>
        </p:spPr>
      </p:pic>
    </p:spTree>
    <p:extLst>
      <p:ext uri="{BB962C8B-B14F-4D97-AF65-F5344CB8AC3E}">
        <p14:creationId xmlns:p14="http://schemas.microsoft.com/office/powerpoint/2010/main" val="242894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38483" y="342945"/>
            <a:ext cx="5644433" cy="1842315"/>
          </a:xfrm>
        </p:spPr>
        <p:txBody>
          <a:bodyPr>
            <a:normAutofit fontScale="90000"/>
          </a:bodyPr>
          <a:lstStyle/>
          <a:p>
            <a:pPr algn="ctr"/>
            <a:r>
              <a:rPr lang="en-US" sz="4900" b="1" dirty="0">
                <a:solidFill>
                  <a:schemeClr val="accent3">
                    <a:lumMod val="40000"/>
                    <a:lumOff val="60000"/>
                  </a:schemeClr>
                </a:solidFill>
              </a:rPr>
              <a:t>A Sincere Commitment</a:t>
            </a:r>
            <a:br>
              <a:rPr lang="en-US" sz="5400" b="1" dirty="0">
                <a:solidFill>
                  <a:schemeClr val="accent3">
                    <a:lumMod val="40000"/>
                    <a:lumOff val="60000"/>
                  </a:schemeClr>
                </a:solidFill>
              </a:rPr>
            </a:br>
            <a:r>
              <a:rPr lang="en-US" sz="4400" b="1" dirty="0">
                <a:solidFill>
                  <a:schemeClr val="accent3">
                    <a:lumMod val="40000"/>
                    <a:lumOff val="60000"/>
                  </a:schemeClr>
                </a:solidFill>
              </a:rPr>
              <a:t>Mark 10:15-16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424224"/>
            <a:ext cx="4852988" cy="3838352"/>
          </a:xfrm>
        </p:spPr>
        <p:txBody>
          <a:bodyPr>
            <a:normAutofit/>
          </a:bodyPr>
          <a:lstStyle/>
          <a:p>
            <a:r>
              <a:rPr lang="en-US" sz="3600" dirty="0"/>
              <a:t>15 Verily I say unto you, Whosoever shall not receive the kingdom of God as a little child, he shall not enter therein.</a:t>
            </a:r>
          </a:p>
        </p:txBody>
      </p:sp>
      <p:pic>
        <p:nvPicPr>
          <p:cNvPr id="8" name="Picture Placeholder 7">
            <a:extLst>
              <a:ext uri="{FF2B5EF4-FFF2-40B4-BE49-F238E27FC236}">
                <a16:creationId xmlns:a16="http://schemas.microsoft.com/office/drawing/2014/main" id="{25DE29FF-DAE2-D428-973B-310D64C6635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254" r="22254"/>
          <a:stretch>
            <a:fillRect/>
          </a:stretch>
        </p:blipFill>
        <p:spPr/>
      </p:pic>
    </p:spTree>
    <p:extLst>
      <p:ext uri="{BB962C8B-B14F-4D97-AF65-F5344CB8AC3E}">
        <p14:creationId xmlns:p14="http://schemas.microsoft.com/office/powerpoint/2010/main" val="1068689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552352"/>
          </a:xfrm>
        </p:spPr>
        <p:txBody>
          <a:bodyPr>
            <a:normAutofit fontScale="90000"/>
          </a:bodyPr>
          <a:lstStyle/>
          <a:p>
            <a:pPr algn="ctr"/>
            <a:r>
              <a:rPr lang="en-US" sz="4400" b="1" dirty="0">
                <a:solidFill>
                  <a:schemeClr val="accent3">
                    <a:lumMod val="40000"/>
                    <a:lumOff val="60000"/>
                  </a:schemeClr>
                </a:solidFill>
              </a:rPr>
              <a:t>A Sincere Commitment</a:t>
            </a:r>
            <a:br>
              <a:rPr lang="en-US" sz="5400" b="1" dirty="0">
                <a:solidFill>
                  <a:schemeClr val="accent3">
                    <a:lumMod val="40000"/>
                    <a:lumOff val="60000"/>
                  </a:schemeClr>
                </a:solidFill>
              </a:rPr>
            </a:br>
            <a:r>
              <a:rPr lang="en-US" sz="4400" b="1" dirty="0">
                <a:solidFill>
                  <a:schemeClr val="accent3">
                    <a:lumMod val="40000"/>
                    <a:lumOff val="60000"/>
                  </a:schemeClr>
                </a:solidFill>
              </a:rPr>
              <a:t>Mark 10:16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a:bodyPr>
          <a:lstStyle/>
          <a:p>
            <a:r>
              <a:rPr lang="en-US" sz="4400" dirty="0"/>
              <a:t>16 And he took them up in his arms, put his hands upon them, and blessed them.</a:t>
            </a:r>
          </a:p>
        </p:txBody>
      </p:sp>
      <p:pic>
        <p:nvPicPr>
          <p:cNvPr id="7" name="Picture Placeholder 6">
            <a:extLst>
              <a:ext uri="{FF2B5EF4-FFF2-40B4-BE49-F238E27FC236}">
                <a16:creationId xmlns:a16="http://schemas.microsoft.com/office/drawing/2014/main" id="{156ADA70-A39C-7BEC-5BBC-8E9EED2323F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5621" b="5621"/>
          <a:stretch>
            <a:fillRect/>
          </a:stretch>
        </p:blipFill>
        <p:spPr/>
      </p:pic>
    </p:spTree>
    <p:extLst>
      <p:ext uri="{BB962C8B-B14F-4D97-AF65-F5344CB8AC3E}">
        <p14:creationId xmlns:p14="http://schemas.microsoft.com/office/powerpoint/2010/main" val="2824230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3600" dirty="0"/>
              <a:t>“Before honor is humility. To fill a high place before men, Heaven chooses the worker who, like John the Baptist, takes a lowly place before God. The most childlike disciple is the most efficient in labor for God. The heavenly intelligences can co-operate with him who is seeking, not to exalt self, but to save souls.”</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p.436</a:t>
            </a:r>
          </a:p>
        </p:txBody>
      </p:sp>
    </p:spTree>
    <p:extLst>
      <p:ext uri="{BB962C8B-B14F-4D97-AF65-F5344CB8AC3E}">
        <p14:creationId xmlns:p14="http://schemas.microsoft.com/office/powerpoint/2010/main" val="2516431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348916" y="127360"/>
            <a:ext cx="11321716" cy="4528862"/>
          </a:xfrm>
        </p:spPr>
        <p:txBody>
          <a:bodyPr/>
          <a:lstStyle/>
          <a:p>
            <a:r>
              <a:rPr lang="en-US" sz="3600" dirty="0"/>
              <a:t>“He who feels most deeply his need of divine aid will plead for it; and the Holy Spirit will give unto him glimpses of Jesus that will strengthen and uplift the soul. From communion with Christ he will go forth to work for those who are perishing in their sins. He is anointed for his mission; and he succeeds where many of the learned and intellectually wise would fail.”</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p.436</a:t>
            </a:r>
          </a:p>
        </p:txBody>
      </p:sp>
    </p:spTree>
    <p:extLst>
      <p:ext uri="{BB962C8B-B14F-4D97-AF65-F5344CB8AC3E}">
        <p14:creationId xmlns:p14="http://schemas.microsoft.com/office/powerpoint/2010/main" val="1567347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673638" y="491977"/>
            <a:ext cx="10844724" cy="3915251"/>
          </a:xfrm>
        </p:spPr>
        <p:txBody>
          <a:bodyPr/>
          <a:lstStyle/>
          <a:p>
            <a:r>
              <a:rPr lang="en-US" sz="3700" dirty="0"/>
              <a:t>“But when men exalt themselves, feeling that they are a necessity for the success of God's great plan, the Lord causes them to be set aside. It is made evident that the Lord is not dependent upon them. The work does not stop because of their removal from it, but goes forward with greater power.”</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p.436</a:t>
            </a:r>
          </a:p>
        </p:txBody>
      </p:sp>
    </p:spTree>
    <p:extLst>
      <p:ext uri="{BB962C8B-B14F-4D97-AF65-F5344CB8AC3E}">
        <p14:creationId xmlns:p14="http://schemas.microsoft.com/office/powerpoint/2010/main" val="1248884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524359" y="367991"/>
            <a:ext cx="11143281" cy="4157514"/>
          </a:xfrm>
        </p:spPr>
        <p:txBody>
          <a:bodyPr/>
          <a:lstStyle/>
          <a:p>
            <a:r>
              <a:rPr lang="en-US" sz="3800" dirty="0"/>
              <a:t>“It was not enough for the disciples of Jesus to be instructed as to the nature of His kingdom. What they needed was a change of heart that would bring them into harmony with its principles. Calling a little child to Him, Jesus set him in the midst of them; then tenderly folding the little one in His arms He said,”</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p.437</a:t>
            </a:r>
          </a:p>
        </p:txBody>
      </p:sp>
    </p:spTree>
    <p:extLst>
      <p:ext uri="{BB962C8B-B14F-4D97-AF65-F5344CB8AC3E}">
        <p14:creationId xmlns:p14="http://schemas.microsoft.com/office/powerpoint/2010/main" val="494382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662459"/>
            <a:ext cx="10572000" cy="3915251"/>
          </a:xfrm>
        </p:spPr>
        <p:txBody>
          <a:bodyPr/>
          <a:lstStyle/>
          <a:p>
            <a:r>
              <a:rPr lang="en-US" sz="4000" dirty="0"/>
              <a:t>“Except ye be converted, and become as little children, ye shall not enter into the kingdom of heaven.” The simplicity, the self-forgetfulness, and the confiding love of a little child are the attributes that Heaven values. These are the characteristics of real greatness.”</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p.437</a:t>
            </a:r>
          </a:p>
        </p:txBody>
      </p:sp>
    </p:spTree>
    <p:extLst>
      <p:ext uri="{BB962C8B-B14F-4D97-AF65-F5344CB8AC3E}">
        <p14:creationId xmlns:p14="http://schemas.microsoft.com/office/powerpoint/2010/main" val="580509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10:17-27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17 And when he was gone forth into the way, there came one running, and kneeled to him, and asked him, Good Master, what shall I do that I may inherit eternal life?</a:t>
            </a:r>
          </a:p>
        </p:txBody>
      </p:sp>
      <p:pic>
        <p:nvPicPr>
          <p:cNvPr id="12290" name="Picture 2" descr="A rich young man came up to Jesus and asked, ‘Teacher, what good thing must I do to get eternal life?’ – Slide 1">
            <a:extLst>
              <a:ext uri="{FF2B5EF4-FFF2-40B4-BE49-F238E27FC236}">
                <a16:creationId xmlns:a16="http://schemas.microsoft.com/office/drawing/2014/main" id="{5570FF27-11B5-E660-16F3-26C4AEA9D71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9316"/>
          <a:stretch/>
        </p:blipFill>
        <p:spPr bwMode="auto">
          <a:xfrm>
            <a:off x="303919" y="2222286"/>
            <a:ext cx="4531552" cy="421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7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10:2-12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2 And the Pharisees came to him, and asked him, Is it lawful for a man to put away his wife? tempting him.</a:t>
            </a:r>
          </a:p>
        </p:txBody>
      </p:sp>
      <p:pic>
        <p:nvPicPr>
          <p:cNvPr id="2050" name="Picture 2" descr="The Chief Priests were alarmed at how popular Jesus was becoming and were scheming to find a way to have Him arrested and killed. – Slide 3">
            <a:extLst>
              <a:ext uri="{FF2B5EF4-FFF2-40B4-BE49-F238E27FC236}">
                <a16:creationId xmlns:a16="http://schemas.microsoft.com/office/drawing/2014/main" id="{10BDE100-D631-484A-6B1A-67B2AD77D1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04" r="9651"/>
          <a:stretch/>
        </p:blipFill>
        <p:spPr bwMode="auto">
          <a:xfrm>
            <a:off x="1073150" y="2350120"/>
            <a:ext cx="361849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0422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10:18-27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966847" y="2222286"/>
            <a:ext cx="5801084" cy="4188526"/>
          </a:xfrm>
          <a:solidFill>
            <a:schemeClr val="accent2">
              <a:lumMod val="20000"/>
              <a:lumOff val="80000"/>
            </a:schemeClr>
          </a:solidFill>
        </p:spPr>
        <p:txBody>
          <a:bodyPr>
            <a:noAutofit/>
          </a:bodyPr>
          <a:lstStyle/>
          <a:p>
            <a:r>
              <a:rPr lang="en-US" sz="4000" dirty="0">
                <a:solidFill>
                  <a:schemeClr val="bg1"/>
                </a:solidFill>
              </a:rPr>
              <a:t>18 And Jesus said unto him, Why </a:t>
            </a:r>
            <a:r>
              <a:rPr lang="en-US" sz="4000" dirty="0" err="1">
                <a:solidFill>
                  <a:schemeClr val="bg1"/>
                </a:solidFill>
              </a:rPr>
              <a:t>callest</a:t>
            </a:r>
            <a:r>
              <a:rPr lang="en-US" sz="4000" dirty="0">
                <a:solidFill>
                  <a:schemeClr val="bg1"/>
                </a:solidFill>
              </a:rPr>
              <a:t> thou me good? there is none good but one, that is, God.</a:t>
            </a:r>
          </a:p>
        </p:txBody>
      </p:sp>
      <p:pic>
        <p:nvPicPr>
          <p:cNvPr id="13314" name="Picture 2" descr="‘Why do you ask me about what is good?’ Jesus replied. ‘Only God alone is truly good. If you want eternal life, keep the commandments.’ – Slide 2">
            <a:extLst>
              <a:ext uri="{FF2B5EF4-FFF2-40B4-BE49-F238E27FC236}">
                <a16:creationId xmlns:a16="http://schemas.microsoft.com/office/drawing/2014/main" id="{7B03C303-3D6A-C1B1-D48B-37AF1E02604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6753"/>
          <a:stretch/>
        </p:blipFill>
        <p:spPr bwMode="auto">
          <a:xfrm>
            <a:off x="511584" y="2222286"/>
            <a:ext cx="5207291" cy="418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820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19:17</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Evidently the manner in which the young man addressed Jesus was quite unusual. There seems to be no record in rabbinical literature that rabbis were ever addressed as “good.” On the contrary, in the Mishnah, God Himself is spoken of as “He that is good and bestows good” ( </a:t>
            </a:r>
            <a:r>
              <a:rPr lang="en-US" sz="3600" b="1" dirty="0" err="1"/>
              <a:t>Berakoth</a:t>
            </a:r>
            <a:r>
              <a:rPr lang="en-US" sz="3600" b="1" dirty="0"/>
              <a:t> 9.2, Soncino ed. of the Talmud, p. 327). </a:t>
            </a:r>
          </a:p>
        </p:txBody>
      </p:sp>
    </p:spTree>
    <p:extLst>
      <p:ext uri="{BB962C8B-B14F-4D97-AF65-F5344CB8AC3E}">
        <p14:creationId xmlns:p14="http://schemas.microsoft.com/office/powerpoint/2010/main" val="4130929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19:17</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800" b="1" dirty="0"/>
              <a:t>The young man’s station in life and his office of public trust indicate that he did not call Jesus “good Master” out of ignorance or carelessness. It was obvious that he had a reason for doing so, and Jesus sought to draw out of him a public statement of that reason. </a:t>
            </a:r>
          </a:p>
        </p:txBody>
      </p:sp>
    </p:spTree>
    <p:extLst>
      <p:ext uri="{BB962C8B-B14F-4D97-AF65-F5344CB8AC3E}">
        <p14:creationId xmlns:p14="http://schemas.microsoft.com/office/powerpoint/2010/main" val="2193870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19:17</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800" b="1" dirty="0"/>
              <a:t>Jesus’ explanation, “there is none good but one” was to help the young man to realize clearly the import of his salutation. Jesus recognized the sincerity and discernment of the young man, and thought to strengthen his faith by drawing out of him an even clearer statement of it.  </a:t>
            </a:r>
          </a:p>
        </p:txBody>
      </p:sp>
    </p:spTree>
    <p:extLst>
      <p:ext uri="{BB962C8B-B14F-4D97-AF65-F5344CB8AC3E}">
        <p14:creationId xmlns:p14="http://schemas.microsoft.com/office/powerpoint/2010/main" val="2175177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19:17</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Supreme goodness is a characteristic of God alone. Jesus does not disavow His deity, as might at first appear, but rather clarifies and emphasizes the full significance of the young man’s statement.</a:t>
            </a:r>
          </a:p>
        </p:txBody>
      </p:sp>
    </p:spTree>
    <p:extLst>
      <p:ext uri="{BB962C8B-B14F-4D97-AF65-F5344CB8AC3E}">
        <p14:creationId xmlns:p14="http://schemas.microsoft.com/office/powerpoint/2010/main" val="2245619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10:19-27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486399" y="2222286"/>
            <a:ext cx="6281531" cy="4188526"/>
          </a:xfrm>
          <a:solidFill>
            <a:schemeClr val="accent2">
              <a:lumMod val="20000"/>
              <a:lumOff val="80000"/>
            </a:schemeClr>
          </a:solidFill>
        </p:spPr>
        <p:txBody>
          <a:bodyPr>
            <a:noAutofit/>
          </a:bodyPr>
          <a:lstStyle/>
          <a:p>
            <a:r>
              <a:rPr lang="en-US" sz="3600" dirty="0">
                <a:solidFill>
                  <a:schemeClr val="bg1"/>
                </a:solidFill>
              </a:rPr>
              <a:t>19 Thou knowest the commandments, Do not commit adultery, Do not kill, Do not steal, Do not bear false witness, Defraud not, </a:t>
            </a:r>
            <a:r>
              <a:rPr lang="en-US" sz="3600" dirty="0" err="1">
                <a:solidFill>
                  <a:schemeClr val="bg1"/>
                </a:solidFill>
              </a:rPr>
              <a:t>Honour</a:t>
            </a:r>
            <a:r>
              <a:rPr lang="en-US" sz="3600" dirty="0">
                <a:solidFill>
                  <a:schemeClr val="bg1"/>
                </a:solidFill>
              </a:rPr>
              <a:t> thy father and mother.</a:t>
            </a:r>
          </a:p>
        </p:txBody>
      </p:sp>
      <p:pic>
        <p:nvPicPr>
          <p:cNvPr id="14338" name="Picture 2" descr="‘Don’t kill, don’t commit adultery, don’t steal, don’t lie, honour your father and mother, and love your neighbour as much as yourself!’ Jesus answered. – Slide 3">
            <a:extLst>
              <a:ext uri="{FF2B5EF4-FFF2-40B4-BE49-F238E27FC236}">
                <a16:creationId xmlns:a16="http://schemas.microsoft.com/office/drawing/2014/main" id="{38D72779-D843-32C6-F56D-18F39ED87A7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1921"/>
          <a:stretch/>
        </p:blipFill>
        <p:spPr bwMode="auto">
          <a:xfrm>
            <a:off x="288722" y="2222500"/>
            <a:ext cx="4918709" cy="418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884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10:20-27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494106" y="2222286"/>
            <a:ext cx="5273824" cy="4188526"/>
          </a:xfrm>
          <a:solidFill>
            <a:schemeClr val="accent2">
              <a:lumMod val="20000"/>
              <a:lumOff val="80000"/>
            </a:schemeClr>
          </a:solidFill>
        </p:spPr>
        <p:txBody>
          <a:bodyPr>
            <a:noAutofit/>
          </a:bodyPr>
          <a:lstStyle/>
          <a:p>
            <a:r>
              <a:rPr lang="en-US" sz="4000" dirty="0">
                <a:solidFill>
                  <a:schemeClr val="bg1"/>
                </a:solidFill>
              </a:rPr>
              <a:t>20 And he answered and said unto him, Master, all these have I observed from my youth.</a:t>
            </a:r>
          </a:p>
        </p:txBody>
      </p:sp>
      <p:pic>
        <p:nvPicPr>
          <p:cNvPr id="15366" name="Picture 6" descr="‘I have obeyed all these commandments,’ the young man said. ‘What do I still need to do?’ – Slide 4">
            <a:extLst>
              <a:ext uri="{FF2B5EF4-FFF2-40B4-BE49-F238E27FC236}">
                <a16:creationId xmlns:a16="http://schemas.microsoft.com/office/drawing/2014/main" id="{EA78609D-B457-9100-D66F-D6C81D7A3B9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24069" y="2222286"/>
            <a:ext cx="5584701" cy="418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577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522515"/>
            <a:ext cx="10572000" cy="3897684"/>
          </a:xfrm>
        </p:spPr>
        <p:txBody>
          <a:bodyPr/>
          <a:lstStyle/>
          <a:p>
            <a:r>
              <a:rPr lang="en-US" sz="3600" dirty="0"/>
              <a:t>“Christ was drawn to this young man. He knew him to be sincere in his assertion, “All these things have I kept from my youth.” The Redeemer longed to create in him that discernment which would enable him to see the necessity of heart devotion and Christian goodness.”</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519</a:t>
            </a:r>
          </a:p>
        </p:txBody>
      </p:sp>
    </p:spTree>
    <p:extLst>
      <p:ext uri="{BB962C8B-B14F-4D97-AF65-F5344CB8AC3E}">
        <p14:creationId xmlns:p14="http://schemas.microsoft.com/office/powerpoint/2010/main" val="2167114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10:21-27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3508310" y="2222286"/>
            <a:ext cx="8259620" cy="4188526"/>
          </a:xfrm>
          <a:solidFill>
            <a:schemeClr val="accent2">
              <a:lumMod val="20000"/>
              <a:lumOff val="80000"/>
            </a:schemeClr>
          </a:solidFill>
        </p:spPr>
        <p:txBody>
          <a:bodyPr>
            <a:noAutofit/>
          </a:bodyPr>
          <a:lstStyle/>
          <a:p>
            <a:r>
              <a:rPr lang="en-US" sz="3600" dirty="0">
                <a:solidFill>
                  <a:schemeClr val="bg1"/>
                </a:solidFill>
              </a:rPr>
              <a:t>21 Then Jesus beholding him loved him, and said unto him, One thing thou </a:t>
            </a:r>
            <a:r>
              <a:rPr lang="en-US" sz="3600" dirty="0" err="1">
                <a:solidFill>
                  <a:schemeClr val="bg1"/>
                </a:solidFill>
              </a:rPr>
              <a:t>lackest</a:t>
            </a:r>
            <a:r>
              <a:rPr lang="en-US" sz="3600" dirty="0">
                <a:solidFill>
                  <a:schemeClr val="bg1"/>
                </a:solidFill>
              </a:rPr>
              <a:t>: go thy way, sell whatsoever thou hast, and give to the poor, and thou shalt have treasure in heaven: and come, take up the cross, and follow me.</a:t>
            </a:r>
          </a:p>
        </p:txBody>
      </p:sp>
      <p:pic>
        <p:nvPicPr>
          <p:cNvPr id="16386" name="Picture 2" descr="Jesus answered, ‘If you want to be perfect, go and sell everything you have and give the money to the poor, and you will have treasure in heaven. Then come and follow me.’ – Slide 5">
            <a:extLst>
              <a:ext uri="{FF2B5EF4-FFF2-40B4-BE49-F238E27FC236}">
                <a16:creationId xmlns:a16="http://schemas.microsoft.com/office/drawing/2014/main" id="{A3DD4FCE-9DDF-F63E-616F-65F6390736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170"/>
          <a:stretch/>
        </p:blipFill>
        <p:spPr bwMode="auto">
          <a:xfrm flipH="1">
            <a:off x="424070" y="2187512"/>
            <a:ext cx="2524403" cy="422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0663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10:22-27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095999" y="2218462"/>
            <a:ext cx="5423114" cy="3964700"/>
          </a:xfrm>
          <a:solidFill>
            <a:schemeClr val="accent2">
              <a:lumMod val="20000"/>
              <a:lumOff val="80000"/>
            </a:schemeClr>
          </a:solidFill>
        </p:spPr>
        <p:txBody>
          <a:bodyPr>
            <a:noAutofit/>
          </a:bodyPr>
          <a:lstStyle/>
          <a:p>
            <a:r>
              <a:rPr lang="en-US" sz="4000" dirty="0">
                <a:solidFill>
                  <a:schemeClr val="bg1"/>
                </a:solidFill>
              </a:rPr>
              <a:t>22 And he was sad at that saying, and went away grieved: for he had great possessions.</a:t>
            </a:r>
          </a:p>
        </p:txBody>
      </p:sp>
      <p:pic>
        <p:nvPicPr>
          <p:cNvPr id="17410" name="Picture 2" descr="When the young man heard this, he went away feeling sad, for he was very rich. – Slide 6">
            <a:extLst>
              <a:ext uri="{FF2B5EF4-FFF2-40B4-BE49-F238E27FC236}">
                <a16:creationId xmlns:a16="http://schemas.microsoft.com/office/drawing/2014/main" id="{165D4B76-AC0D-FC45-6DDA-E96E36F932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917" y="2218462"/>
            <a:ext cx="5286266" cy="396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958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10:3-12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3 And he answered and said unto them, What did Moses command you?</a:t>
            </a:r>
          </a:p>
        </p:txBody>
      </p:sp>
      <p:pic>
        <p:nvPicPr>
          <p:cNvPr id="3074" name="Picture 2" descr="Every day, while Jesus was at the feast of the Passover, He taught in the Temple courtyard. – Slide 1">
            <a:extLst>
              <a:ext uri="{FF2B5EF4-FFF2-40B4-BE49-F238E27FC236}">
                <a16:creationId xmlns:a16="http://schemas.microsoft.com/office/drawing/2014/main" id="{A3630E21-A699-1487-73C9-D2F32E51E3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008" r="7390"/>
          <a:stretch/>
        </p:blipFill>
        <p:spPr bwMode="auto">
          <a:xfrm>
            <a:off x="981307" y="2294363"/>
            <a:ext cx="3639376"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152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10:22-27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374433" y="2218462"/>
            <a:ext cx="6144680" cy="4182338"/>
          </a:xfrm>
          <a:solidFill>
            <a:schemeClr val="accent2">
              <a:lumMod val="20000"/>
              <a:lumOff val="80000"/>
            </a:schemeClr>
          </a:solidFill>
        </p:spPr>
        <p:txBody>
          <a:bodyPr>
            <a:noAutofit/>
          </a:bodyPr>
          <a:lstStyle/>
          <a:p>
            <a:r>
              <a:rPr lang="en-US" sz="4000" dirty="0">
                <a:solidFill>
                  <a:schemeClr val="bg1"/>
                </a:solidFill>
              </a:rPr>
              <a:t>23 And Jesus looked round about, and saith unto his disciples, How hardly shall they that have riches enter into the kingdom of God!</a:t>
            </a:r>
          </a:p>
        </p:txBody>
      </p:sp>
      <p:pic>
        <p:nvPicPr>
          <p:cNvPr id="18434" name="Picture 2" descr="Jesus answered, ‘If you want to be perfect, go and sell everything you have and give the money to the poor, and you will have treasure in heaven. Then come and follow me.’ – Slide 5">
            <a:extLst>
              <a:ext uri="{FF2B5EF4-FFF2-40B4-BE49-F238E27FC236}">
                <a16:creationId xmlns:a16="http://schemas.microsoft.com/office/drawing/2014/main" id="{0EB3AC24-60D6-8EF4-97F7-1E166A1A1D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626"/>
          <a:stretch/>
        </p:blipFill>
        <p:spPr bwMode="auto">
          <a:xfrm>
            <a:off x="317241" y="2218461"/>
            <a:ext cx="4983894" cy="4182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323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10:24-27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18314" y="2218462"/>
            <a:ext cx="6716486" cy="4182338"/>
          </a:xfrm>
          <a:solidFill>
            <a:schemeClr val="accent2">
              <a:lumMod val="20000"/>
              <a:lumOff val="80000"/>
            </a:schemeClr>
          </a:solidFill>
        </p:spPr>
        <p:txBody>
          <a:bodyPr>
            <a:noAutofit/>
          </a:bodyPr>
          <a:lstStyle/>
          <a:p>
            <a:r>
              <a:rPr lang="en-US" sz="3600" dirty="0">
                <a:solidFill>
                  <a:schemeClr val="bg1"/>
                </a:solidFill>
              </a:rPr>
              <a:t>24 And the disciples were astonished at his words. But Jesus </a:t>
            </a:r>
            <a:r>
              <a:rPr lang="en-US" sz="3600" dirty="0" err="1">
                <a:solidFill>
                  <a:schemeClr val="bg1"/>
                </a:solidFill>
              </a:rPr>
              <a:t>answereth</a:t>
            </a:r>
            <a:r>
              <a:rPr lang="en-US" sz="3600" dirty="0">
                <a:solidFill>
                  <a:schemeClr val="bg1"/>
                </a:solidFill>
              </a:rPr>
              <a:t> again, and saith unto them, Children, how hard is it for them that trust in riches to enter into the kingdom of God!</a:t>
            </a:r>
          </a:p>
        </p:txBody>
      </p:sp>
      <p:pic>
        <p:nvPicPr>
          <p:cNvPr id="19458" name="Picture 2" descr="Then Jesus said to His disciples, ‘It is almost impossible for a rich man to get into the Kingdom of Heaven. It is easier for a camel to go through the eye of a needle than for a rich man to enter the Kingdom of God!’ – Slide 7">
            <a:extLst>
              <a:ext uri="{FF2B5EF4-FFF2-40B4-BE49-F238E27FC236}">
                <a16:creationId xmlns:a16="http://schemas.microsoft.com/office/drawing/2014/main" id="{2864D9AA-3206-B659-E70F-15407F2146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745"/>
          <a:stretch/>
        </p:blipFill>
        <p:spPr bwMode="auto">
          <a:xfrm>
            <a:off x="326570" y="2218462"/>
            <a:ext cx="4419601" cy="4182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900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10:25-27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411686" y="2218462"/>
            <a:ext cx="5323114" cy="4182338"/>
          </a:xfrm>
          <a:solidFill>
            <a:schemeClr val="accent2">
              <a:lumMod val="20000"/>
              <a:lumOff val="80000"/>
            </a:schemeClr>
          </a:solidFill>
        </p:spPr>
        <p:txBody>
          <a:bodyPr>
            <a:noAutofit/>
          </a:bodyPr>
          <a:lstStyle/>
          <a:p>
            <a:r>
              <a:rPr lang="en-US" sz="3600" dirty="0">
                <a:solidFill>
                  <a:schemeClr val="bg1"/>
                </a:solidFill>
              </a:rPr>
              <a:t>25 It is easier for a camel to go through the eye of a needle, than for a rich man to enter into the kingdom of God.</a:t>
            </a:r>
          </a:p>
        </p:txBody>
      </p:sp>
      <p:pic>
        <p:nvPicPr>
          <p:cNvPr id="20482" name="Picture 2" descr="What is the Deal With The Camel and The Eye of the Needle? Can Rich People  Be Saved, or Not? #194 – Bible Reading Podcast">
            <a:extLst>
              <a:ext uri="{FF2B5EF4-FFF2-40B4-BE49-F238E27FC236}">
                <a16:creationId xmlns:a16="http://schemas.microsoft.com/office/drawing/2014/main" id="{C303833E-4E24-2350-1038-2FC62FED43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153" b="10329"/>
          <a:stretch/>
        </p:blipFill>
        <p:spPr bwMode="auto">
          <a:xfrm>
            <a:off x="810000" y="2218462"/>
            <a:ext cx="5192486" cy="4106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2562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Eye of the Needle</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The "Eye of the Needle" was indeed a narrow gateway into Jerusalem. Since camels were heavily loaded with goods and riders, they would need to be un-loaded in order to pass through. Therefore, the analogy is that a rich man would have to similarly unload his material possessions in order to enter heaven.</a:t>
            </a:r>
          </a:p>
        </p:txBody>
      </p:sp>
    </p:spTree>
    <p:extLst>
      <p:ext uri="{BB962C8B-B14F-4D97-AF65-F5344CB8AC3E}">
        <p14:creationId xmlns:p14="http://schemas.microsoft.com/office/powerpoint/2010/main" val="2498318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Eye of the Needle</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The "Eye of the Needle" was indeed a narrow gateway into Jerusalem. Since camels were heavily loaded with goods and riders, they would need to be un-loaded in order to pass through. Therefore, the analogy is that a rich man would have to similarly unload his material possessions in order to enter heaven.</a:t>
            </a:r>
          </a:p>
        </p:txBody>
      </p:sp>
      <p:sp>
        <p:nvSpPr>
          <p:cNvPr id="4" name="Multiplication Sign 3">
            <a:extLst>
              <a:ext uri="{FF2B5EF4-FFF2-40B4-BE49-F238E27FC236}">
                <a16:creationId xmlns:a16="http://schemas.microsoft.com/office/drawing/2014/main" id="{2E83076C-FAD1-F692-B34B-F6576EC9184C}"/>
              </a:ext>
            </a:extLst>
          </p:cNvPr>
          <p:cNvSpPr/>
          <p:nvPr/>
        </p:nvSpPr>
        <p:spPr>
          <a:xfrm>
            <a:off x="-1251857" y="-547534"/>
            <a:ext cx="14107885" cy="7953067"/>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06324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19:24</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 explanation that the “eye of a needle” refers to a smaller gate cut in the panel of a large city gate, through which men might pass when the large gate was closed to major traffic, originated in the centuries after Christ’s day. </a:t>
            </a:r>
          </a:p>
        </p:txBody>
      </p:sp>
    </p:spTree>
    <p:extLst>
      <p:ext uri="{BB962C8B-B14F-4D97-AF65-F5344CB8AC3E}">
        <p14:creationId xmlns:p14="http://schemas.microsoft.com/office/powerpoint/2010/main" val="2903479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19:24</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There is, therefore, no valid basis for such an explanation, plausible though it may appear. Jesus is dealing with impossibilities (as He mentions in Mark 10:27), and there is no point in contriving an explanation by which to render possible what Jesus specifically points out as impossible.</a:t>
            </a:r>
          </a:p>
        </p:txBody>
      </p:sp>
    </p:spTree>
    <p:extLst>
      <p:ext uri="{BB962C8B-B14F-4D97-AF65-F5344CB8AC3E}">
        <p14:creationId xmlns:p14="http://schemas.microsoft.com/office/powerpoint/2010/main" val="34905678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10:26-27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411686" y="2218462"/>
            <a:ext cx="5323114" cy="4182338"/>
          </a:xfrm>
          <a:solidFill>
            <a:schemeClr val="accent2">
              <a:lumMod val="20000"/>
              <a:lumOff val="80000"/>
            </a:schemeClr>
          </a:solidFill>
        </p:spPr>
        <p:txBody>
          <a:bodyPr>
            <a:noAutofit/>
          </a:bodyPr>
          <a:lstStyle/>
          <a:p>
            <a:r>
              <a:rPr lang="en-US" sz="4000" dirty="0">
                <a:solidFill>
                  <a:schemeClr val="bg1"/>
                </a:solidFill>
              </a:rPr>
              <a:t>26 And they were astonished out of measure, saying among themselves, Who then can be saved?</a:t>
            </a:r>
          </a:p>
        </p:txBody>
      </p:sp>
      <p:pic>
        <p:nvPicPr>
          <p:cNvPr id="21506" name="Picture 2" descr="This remark confounded the disciples. ‘Then who in the world can be saved?’ they asked. ‘Humanly speaking, no one, Jesus replied,  ‘But with God, everything is possible.’ – Slide 8">
            <a:extLst>
              <a:ext uri="{FF2B5EF4-FFF2-40B4-BE49-F238E27FC236}">
                <a16:creationId xmlns:a16="http://schemas.microsoft.com/office/drawing/2014/main" id="{250D8035-B870-3E1F-45FC-001962D8CA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18462"/>
            <a:ext cx="5638800"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2204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536713"/>
            <a:ext cx="7230913" cy="3883485"/>
          </a:xfrm>
        </p:spPr>
        <p:txBody>
          <a:bodyPr/>
          <a:lstStyle/>
          <a:p>
            <a:r>
              <a:rPr lang="en-US" sz="4400" dirty="0"/>
              <a:t>“If prestige, influence, and wealth are not evidences of divine favor, the disciples reasoned, those who lack these have even less chance.”</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dirty="0"/>
              <a:t>SDABC on Matthew 19:25</a:t>
            </a:r>
          </a:p>
        </p:txBody>
      </p:sp>
      <p:pic>
        <p:nvPicPr>
          <p:cNvPr id="22530" name="Picture 2" descr="The history/origin of the question mark - Where did it come from?">
            <a:extLst>
              <a:ext uri="{FF2B5EF4-FFF2-40B4-BE49-F238E27FC236}">
                <a16:creationId xmlns:a16="http://schemas.microsoft.com/office/drawing/2014/main" id="{5826497D-FA61-B1AF-F648-652929E08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9680" y="429677"/>
            <a:ext cx="3549074" cy="3883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29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A Priority Commitment</a:t>
            </a:r>
            <a:br>
              <a:rPr lang="en-US" sz="5400" dirty="0"/>
            </a:br>
            <a:r>
              <a:rPr lang="en-US" dirty="0"/>
              <a:t>Mark 10:27</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6411686" y="2218462"/>
            <a:ext cx="5323114" cy="4182338"/>
          </a:xfrm>
          <a:solidFill>
            <a:schemeClr val="accent2">
              <a:lumMod val="20000"/>
              <a:lumOff val="80000"/>
            </a:schemeClr>
          </a:solidFill>
        </p:spPr>
        <p:txBody>
          <a:bodyPr>
            <a:noAutofit/>
          </a:bodyPr>
          <a:lstStyle/>
          <a:p>
            <a:r>
              <a:rPr lang="en-US" sz="4000" dirty="0">
                <a:solidFill>
                  <a:schemeClr val="bg1"/>
                </a:solidFill>
              </a:rPr>
              <a:t>27 And Jesus looking upon them saith, With men it is impossible, but not with God: for with God all things are possible.</a:t>
            </a:r>
          </a:p>
        </p:txBody>
      </p:sp>
      <p:pic>
        <p:nvPicPr>
          <p:cNvPr id="23554" name="Picture 2" descr="‘And anyone who gives up his home, family, or property, to follow me, shall receive a hundred times as much in return, and shall have eternal life. Many who are first now will be last then. Some who are last now will be first.’ – Slide 10">
            <a:extLst>
              <a:ext uri="{FF2B5EF4-FFF2-40B4-BE49-F238E27FC236}">
                <a16:creationId xmlns:a16="http://schemas.microsoft.com/office/drawing/2014/main" id="{6FB382D8-ABCC-BA56-D0FC-E055F4CF0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99535"/>
            <a:ext cx="5601686" cy="420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549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10:4-12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4 And they said, Moses suffered to write a bill of divorcement, and to put her away.</a:t>
            </a:r>
          </a:p>
        </p:txBody>
      </p:sp>
      <p:pic>
        <p:nvPicPr>
          <p:cNvPr id="4098" name="Picture 2" descr="Then they asked, ‘Is it right for us to pay taxes to Caesar or not?’ – Slide 6">
            <a:extLst>
              <a:ext uri="{FF2B5EF4-FFF2-40B4-BE49-F238E27FC236}">
                <a16:creationId xmlns:a16="http://schemas.microsoft.com/office/drawing/2014/main" id="{28E16944-F39D-5949-0690-4A3604B5BC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55"/>
          <a:stretch/>
        </p:blipFill>
        <p:spPr bwMode="auto">
          <a:xfrm>
            <a:off x="1073149" y="2450481"/>
            <a:ext cx="361849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2682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800" dirty="0"/>
              <a:t>Faithful Commitment:  </a:t>
            </a:r>
            <a:r>
              <a:rPr lang="en-US" sz="4400" dirty="0"/>
              <a:t>Mark 10:28-31</a:t>
            </a:r>
            <a:endParaRPr lang="en-US" sz="48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387669" y="4483175"/>
            <a:ext cx="11416662" cy="2069005"/>
          </a:xfrm>
          <a:solidFill>
            <a:schemeClr val="accent1">
              <a:lumMod val="20000"/>
              <a:lumOff val="80000"/>
            </a:schemeClr>
          </a:solidFill>
        </p:spPr>
        <p:txBody>
          <a:bodyPr/>
          <a:lstStyle/>
          <a:p>
            <a:r>
              <a:rPr lang="en-US" sz="3200" b="1" dirty="0">
                <a:solidFill>
                  <a:schemeClr val="bg1"/>
                </a:solidFill>
              </a:rPr>
              <a:t>Peter’s thoughts were on the rewards of discipleship. Self denial practiced with one eye diverted in the direction of the expected reward will never merit the “well done” that Heaven waits to bestow for faithful service.</a:t>
            </a:r>
          </a:p>
        </p:txBody>
      </p:sp>
      <p:sp>
        <p:nvSpPr>
          <p:cNvPr id="4" name="TextBox 3">
            <a:extLst>
              <a:ext uri="{FF2B5EF4-FFF2-40B4-BE49-F238E27FC236}">
                <a16:creationId xmlns:a16="http://schemas.microsoft.com/office/drawing/2014/main" id="{B95350DA-FAF6-E20B-A399-B4C41EBEA376}"/>
              </a:ext>
            </a:extLst>
          </p:cNvPr>
          <p:cNvSpPr txBox="1"/>
          <p:nvPr/>
        </p:nvSpPr>
        <p:spPr>
          <a:xfrm>
            <a:off x="861421" y="1279202"/>
            <a:ext cx="6160820" cy="2554545"/>
          </a:xfrm>
          <a:prstGeom prst="rect">
            <a:avLst/>
          </a:prstGeom>
          <a:noFill/>
        </p:spPr>
        <p:txBody>
          <a:bodyPr wrap="square" rtlCol="0">
            <a:spAutoFit/>
          </a:bodyPr>
          <a:lstStyle/>
          <a:p>
            <a:r>
              <a:rPr lang="en-US" sz="4000" b="1" dirty="0"/>
              <a:t>28 Then Peter began to say unto him, Lo, we have left all, and have followed thee.</a:t>
            </a:r>
            <a:endParaRPr lang="en-US" sz="4000" dirty="0"/>
          </a:p>
        </p:txBody>
      </p:sp>
      <p:pic>
        <p:nvPicPr>
          <p:cNvPr id="24578" name="Picture 2" descr="Peter spoke up, ‘We left everything to follow you. What will we get out of it?’ – Slide 9">
            <a:extLst>
              <a:ext uri="{FF2B5EF4-FFF2-40B4-BE49-F238E27FC236}">
                <a16:creationId xmlns:a16="http://schemas.microsoft.com/office/drawing/2014/main" id="{13101034-9C29-B913-8FA7-4917192EB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2321" y="1017153"/>
            <a:ext cx="3888258" cy="2916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098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800" dirty="0"/>
              <a:t>Faithful Commitment:  </a:t>
            </a:r>
            <a:r>
              <a:rPr lang="en-US" sz="4400" dirty="0"/>
              <a:t>Mark 10:29-31</a:t>
            </a:r>
            <a:endParaRPr lang="en-US" sz="48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605778"/>
            <a:ext cx="11182864" cy="1750331"/>
          </a:xfrm>
          <a:solidFill>
            <a:schemeClr val="accent1">
              <a:lumMod val="20000"/>
              <a:lumOff val="80000"/>
            </a:schemeClr>
          </a:solidFill>
        </p:spPr>
        <p:txBody>
          <a:bodyPr/>
          <a:lstStyle/>
          <a:p>
            <a:r>
              <a:rPr lang="en-US" sz="3600" b="1" dirty="0">
                <a:solidFill>
                  <a:schemeClr val="bg1"/>
                </a:solidFill>
              </a:rPr>
              <a:t>There is no man that hath left house, or brethren, or sisters, or father, or mother, or wife, or children, or lands, for my sake, and the gospel's,</a:t>
            </a:r>
          </a:p>
        </p:txBody>
      </p:sp>
      <p:pic>
        <p:nvPicPr>
          <p:cNvPr id="8196" name="Picture 4" descr="What profit is there if you gain the whole world and lose eternal life? What can be compared with the value of eternal life? For I, shall come with my angels in the glory of my Father and judge each person according to his deeds. Some of you standing right here now will certainly live to see me coming in my Kingdom.’ – Slide 15">
            <a:extLst>
              <a:ext uri="{FF2B5EF4-FFF2-40B4-BE49-F238E27FC236}">
                <a16:creationId xmlns:a16="http://schemas.microsoft.com/office/drawing/2014/main" id="{E217B87F-EB11-2753-8C82-F10EA3CB09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29"/>
          <a:stretch/>
        </p:blipFill>
        <p:spPr bwMode="auto">
          <a:xfrm>
            <a:off x="7541740" y="1060912"/>
            <a:ext cx="4271319" cy="299112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5350DA-FAF6-E20B-A399-B4C41EBEA376}"/>
              </a:ext>
            </a:extLst>
          </p:cNvPr>
          <p:cNvSpPr txBox="1"/>
          <p:nvPr/>
        </p:nvSpPr>
        <p:spPr>
          <a:xfrm>
            <a:off x="1262742" y="1490008"/>
            <a:ext cx="5498241" cy="1938992"/>
          </a:xfrm>
          <a:prstGeom prst="rect">
            <a:avLst/>
          </a:prstGeom>
          <a:noFill/>
        </p:spPr>
        <p:txBody>
          <a:bodyPr wrap="square" rtlCol="0">
            <a:spAutoFit/>
          </a:bodyPr>
          <a:lstStyle/>
          <a:p>
            <a:r>
              <a:rPr lang="en-US" sz="4000" b="1" dirty="0"/>
              <a:t>29 And Jesus answered and said, Verily I say unto you, </a:t>
            </a:r>
            <a:endParaRPr lang="en-US" sz="4000" dirty="0"/>
          </a:p>
        </p:txBody>
      </p:sp>
    </p:spTree>
    <p:extLst>
      <p:ext uri="{BB962C8B-B14F-4D97-AF65-F5344CB8AC3E}">
        <p14:creationId xmlns:p14="http://schemas.microsoft.com/office/powerpoint/2010/main" val="24102178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800" dirty="0"/>
              <a:t>Faithful Commitment:  </a:t>
            </a:r>
            <a:r>
              <a:rPr lang="en-US" sz="4400" dirty="0"/>
              <a:t>Mark 10:30-31</a:t>
            </a:r>
            <a:endParaRPr lang="en-US" sz="48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605778"/>
            <a:ext cx="11182864" cy="1824051"/>
          </a:xfrm>
          <a:solidFill>
            <a:schemeClr val="accent1">
              <a:lumMod val="20000"/>
              <a:lumOff val="80000"/>
            </a:schemeClr>
          </a:solidFill>
        </p:spPr>
        <p:txBody>
          <a:bodyPr/>
          <a:lstStyle/>
          <a:p>
            <a:r>
              <a:rPr lang="en-US" sz="4000" b="1" dirty="0">
                <a:solidFill>
                  <a:schemeClr val="bg1"/>
                </a:solidFill>
              </a:rPr>
              <a:t>brethren, and sisters, and mothers, and children, and lands, with persecutions; and in the world to come eternal life.</a:t>
            </a:r>
          </a:p>
        </p:txBody>
      </p:sp>
      <p:sp>
        <p:nvSpPr>
          <p:cNvPr id="4" name="TextBox 3">
            <a:extLst>
              <a:ext uri="{FF2B5EF4-FFF2-40B4-BE49-F238E27FC236}">
                <a16:creationId xmlns:a16="http://schemas.microsoft.com/office/drawing/2014/main" id="{B95350DA-FAF6-E20B-A399-B4C41EBEA376}"/>
              </a:ext>
            </a:extLst>
          </p:cNvPr>
          <p:cNvSpPr txBox="1"/>
          <p:nvPr/>
        </p:nvSpPr>
        <p:spPr>
          <a:xfrm>
            <a:off x="1088572" y="1308584"/>
            <a:ext cx="5471886" cy="2554545"/>
          </a:xfrm>
          <a:prstGeom prst="rect">
            <a:avLst/>
          </a:prstGeom>
          <a:noFill/>
        </p:spPr>
        <p:txBody>
          <a:bodyPr wrap="square" rtlCol="0">
            <a:spAutoFit/>
          </a:bodyPr>
          <a:lstStyle/>
          <a:p>
            <a:r>
              <a:rPr lang="en-US" sz="4000" b="1" dirty="0"/>
              <a:t>30 But he shall receive an hundredfold now in this time, houses, and</a:t>
            </a:r>
            <a:endParaRPr lang="en-US" sz="4000" dirty="0"/>
          </a:p>
        </p:txBody>
      </p:sp>
      <p:pic>
        <p:nvPicPr>
          <p:cNvPr id="25602" name="Picture 2" descr="While He was there Jesus asked His disciples, ‘Who do people say that I am? – Slide 3">
            <a:extLst>
              <a:ext uri="{FF2B5EF4-FFF2-40B4-BE49-F238E27FC236}">
                <a16:creationId xmlns:a16="http://schemas.microsoft.com/office/drawing/2014/main" id="{DF830BA0-C841-A787-0FDC-A9DDD476AA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6800" y="1017153"/>
            <a:ext cx="4396258" cy="3297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3072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800" dirty="0"/>
              <a:t>Faithful Commitment:  </a:t>
            </a:r>
            <a:r>
              <a:rPr lang="en-US" sz="4400" dirty="0"/>
              <a:t>Mark 10:31</a:t>
            </a:r>
            <a:endParaRPr lang="en-US" sz="48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605778"/>
            <a:ext cx="11182864" cy="1729708"/>
          </a:xfrm>
          <a:solidFill>
            <a:schemeClr val="accent1">
              <a:lumMod val="20000"/>
              <a:lumOff val="80000"/>
            </a:schemeClr>
          </a:solidFill>
        </p:spPr>
        <p:txBody>
          <a:bodyPr/>
          <a:lstStyle/>
          <a:p>
            <a:r>
              <a:rPr lang="en-US" sz="3600" b="1" dirty="0">
                <a:solidFill>
                  <a:schemeClr val="bg1"/>
                </a:solidFill>
              </a:rPr>
              <a:t>Earthly success and popularity are based on altogether different standards from those by which God estimates a man’s worth.</a:t>
            </a:r>
          </a:p>
        </p:txBody>
      </p:sp>
      <p:sp>
        <p:nvSpPr>
          <p:cNvPr id="4" name="TextBox 3">
            <a:extLst>
              <a:ext uri="{FF2B5EF4-FFF2-40B4-BE49-F238E27FC236}">
                <a16:creationId xmlns:a16="http://schemas.microsoft.com/office/drawing/2014/main" id="{B95350DA-FAF6-E20B-A399-B4C41EBEA376}"/>
              </a:ext>
            </a:extLst>
          </p:cNvPr>
          <p:cNvSpPr txBox="1"/>
          <p:nvPr/>
        </p:nvSpPr>
        <p:spPr>
          <a:xfrm>
            <a:off x="1030514" y="1551575"/>
            <a:ext cx="5471886" cy="1938992"/>
          </a:xfrm>
          <a:prstGeom prst="rect">
            <a:avLst/>
          </a:prstGeom>
          <a:noFill/>
        </p:spPr>
        <p:txBody>
          <a:bodyPr wrap="square" rtlCol="0">
            <a:spAutoFit/>
          </a:bodyPr>
          <a:lstStyle/>
          <a:p>
            <a:r>
              <a:rPr lang="en-US" sz="4000" b="1" dirty="0"/>
              <a:t>31 But many that are first shall be last; and the last first.</a:t>
            </a:r>
            <a:endParaRPr lang="en-US" sz="4000" dirty="0"/>
          </a:p>
        </p:txBody>
      </p:sp>
      <p:pic>
        <p:nvPicPr>
          <p:cNvPr id="26626" name="Picture 2" descr="Then Jesus warned the disciples against telling others that He was the Messiah. – Slide 10">
            <a:extLst>
              <a:ext uri="{FF2B5EF4-FFF2-40B4-BE49-F238E27FC236}">
                <a16:creationId xmlns:a16="http://schemas.microsoft.com/office/drawing/2014/main" id="{6DC882DC-E0C9-88D3-C0E7-C2FD8DB83B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1058" y="1096965"/>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4115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10:32-45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3600" dirty="0"/>
              <a:t>32 And they were in the way going up to Jerusalem; and Jesus went before them: and they were amazed; and as they followed, they were afraid. And he took again the twelve, and began to tell them what things should happen unto him,</a:t>
            </a:r>
          </a:p>
        </p:txBody>
      </p:sp>
      <p:pic>
        <p:nvPicPr>
          <p:cNvPr id="27650" name="Picture 2" descr="Jesus and His followers were on the way to Jerusalem but many were afraid. So Jesus took the 12 disciples to one side to explain what was about to happen. – Slide 1">
            <a:extLst>
              <a:ext uri="{FF2B5EF4-FFF2-40B4-BE49-F238E27FC236}">
                <a16:creationId xmlns:a16="http://schemas.microsoft.com/office/drawing/2014/main" id="{CD2EA431-4508-EB98-0F3D-77CDA9A349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16" r="10092"/>
          <a:stretch/>
        </p:blipFill>
        <p:spPr bwMode="auto">
          <a:xfrm>
            <a:off x="1073150" y="2363086"/>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5814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10:33-45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3600" dirty="0"/>
              <a:t>33 Saying, Behold, we go up to Jerusalem; and the Son of man shall be delivered unto the chief priests, and unto the scribes; and they shall condemn him to death, and shall deliver him to the Gentiles:</a:t>
            </a:r>
          </a:p>
        </p:txBody>
      </p:sp>
      <p:pic>
        <p:nvPicPr>
          <p:cNvPr id="28674" name="Picture 2" descr="‘We are going to Jerusalem,’ Jesus said. ‘I will be betrayed to the leading priests and teachers of the law who will say that I must die. They will hand me over to the Gentiles to mock, spit, mistreat and kill me. But on the third day after my death, I will rise to life again.’ – Slide 2">
            <a:extLst>
              <a:ext uri="{FF2B5EF4-FFF2-40B4-BE49-F238E27FC236}">
                <a16:creationId xmlns:a16="http://schemas.microsoft.com/office/drawing/2014/main" id="{3CA2B8F5-54FB-0A8D-7E41-7C761DA901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610"/>
          <a:stretch/>
        </p:blipFill>
        <p:spPr bwMode="auto">
          <a:xfrm>
            <a:off x="879032" y="2405617"/>
            <a:ext cx="3812609"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754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10:34-45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400" dirty="0"/>
              <a:t>34 And they shall mock him, and shall scourge him, and shall spit upon him, and shall kill him: and the third day he shall rise again.</a:t>
            </a:r>
          </a:p>
        </p:txBody>
      </p:sp>
      <p:pic>
        <p:nvPicPr>
          <p:cNvPr id="29698" name="Picture 2" descr="The disciples listened but did not grasp what Jesus was saying. – Slide 3">
            <a:extLst>
              <a:ext uri="{FF2B5EF4-FFF2-40B4-BE49-F238E27FC236}">
                <a16:creationId xmlns:a16="http://schemas.microsoft.com/office/drawing/2014/main" id="{5AD450D3-7F3D-E175-6BFF-6D12A7A93B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46"/>
          <a:stretch/>
        </p:blipFill>
        <p:spPr bwMode="auto">
          <a:xfrm>
            <a:off x="1003202" y="2437513"/>
            <a:ext cx="3617481" cy="2900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4298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10:35-45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3600" dirty="0"/>
              <a:t>35 And James and John, the sons of Zebedee, come unto him, saying, Master, we would that thou shouldest do for us whatsoever we shall desire.</a:t>
            </a:r>
          </a:p>
          <a:p>
            <a:r>
              <a:rPr lang="en-US" sz="3600" dirty="0"/>
              <a:t>36 And he said unto them, What would ye that I should do for you?</a:t>
            </a:r>
          </a:p>
        </p:txBody>
      </p:sp>
      <p:pic>
        <p:nvPicPr>
          <p:cNvPr id="30722" name="Picture 2" descr="James and John came to Jesus. ‘Teacher, we want You to do for us whatever we ask,’ they insisted. ‘What do you want Me to do for you?’ Jesus asked. – Slide 4">
            <a:extLst>
              <a:ext uri="{FF2B5EF4-FFF2-40B4-BE49-F238E27FC236}">
                <a16:creationId xmlns:a16="http://schemas.microsoft.com/office/drawing/2014/main" id="{15B760B5-A7BA-6DF3-5B22-134C6ECCF3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95" r="10535"/>
          <a:stretch/>
        </p:blipFill>
        <p:spPr bwMode="auto">
          <a:xfrm>
            <a:off x="1073150" y="2437514"/>
            <a:ext cx="361849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8095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10:37-45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3600" dirty="0"/>
              <a:t>37 They said unto him, Grant unto us that we may sit, one on thy right hand, and the other on thy left hand, in thy glory.</a:t>
            </a:r>
          </a:p>
          <a:p>
            <a:r>
              <a:rPr lang="en-US" sz="3600" dirty="0"/>
              <a:t>38 But Jesus said unto them, Ye know not what ye ask: can ye drink of the cup that I drink of? and be baptized with the baptism that I am baptized with?</a:t>
            </a:r>
          </a:p>
        </p:txBody>
      </p:sp>
      <p:pic>
        <p:nvPicPr>
          <p:cNvPr id="31748" name="Picture 4" descr="‘You will have glory in your kingdom,’ they said. ‘Let one of us sit at your right, and the other at your left, in the places of greatest honour.’ – Slide 5">
            <a:extLst>
              <a:ext uri="{FF2B5EF4-FFF2-40B4-BE49-F238E27FC236}">
                <a16:creationId xmlns:a16="http://schemas.microsoft.com/office/drawing/2014/main" id="{36AD6620-D491-7D9E-AAAA-E2092832E0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96" r="7543"/>
          <a:stretch/>
        </p:blipFill>
        <p:spPr bwMode="auto">
          <a:xfrm>
            <a:off x="483580" y="2656581"/>
            <a:ext cx="4172582" cy="3590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6329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10:39-45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000" dirty="0"/>
              <a:t>39 And they said unto him, We can. And Jesus said unto them, Ye shall indeed drink of the cup that I drink of; and with the baptism that I am baptized withal shall ye be baptized:</a:t>
            </a:r>
          </a:p>
        </p:txBody>
      </p:sp>
      <p:pic>
        <p:nvPicPr>
          <p:cNvPr id="32772" name="Picture 4" descr="‘You don’t know what you are asking!’ Jesus replied. ‘Are you able to drink from the bitter cup of suffering I am about to drink? Are you able to be baptised with the baptism of suffering?’ – Slide 6">
            <a:extLst>
              <a:ext uri="{FF2B5EF4-FFF2-40B4-BE49-F238E27FC236}">
                <a16:creationId xmlns:a16="http://schemas.microsoft.com/office/drawing/2014/main" id="{91E0CF06-9444-8614-C920-5409190A28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2" r="100"/>
          <a:stretch/>
        </p:blipFill>
        <p:spPr bwMode="auto">
          <a:xfrm>
            <a:off x="510073" y="2417026"/>
            <a:ext cx="447452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948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What did Moses Command?</a:t>
            </a:r>
            <a:br>
              <a:rPr lang="en-US" sz="4800" dirty="0"/>
            </a:br>
            <a:r>
              <a:rPr lang="en-US" sz="4800" dirty="0">
                <a:solidFill>
                  <a:schemeClr val="bg2">
                    <a:lumMod val="75000"/>
                  </a:schemeClr>
                </a:solidFill>
              </a:rPr>
              <a:t>Leviticus 20:10</a:t>
            </a:r>
            <a:endParaRPr lang="en-US" dirty="0">
              <a:solidFill>
                <a:schemeClr val="bg2">
                  <a:lumMod val="75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a:xfrm>
            <a:off x="818712" y="2222287"/>
            <a:ext cx="10554574" cy="4011245"/>
          </a:xfrm>
        </p:spPr>
        <p:txBody>
          <a:bodyPr>
            <a:normAutofit/>
          </a:bodyPr>
          <a:lstStyle/>
          <a:p>
            <a:pPr marL="0" indent="0">
              <a:buNone/>
            </a:pPr>
            <a:r>
              <a:rPr lang="en-US" sz="4000" dirty="0"/>
              <a:t>“And the man that committeth adultery with another man's wife, even he that committeth adultery with his </a:t>
            </a:r>
            <a:r>
              <a:rPr lang="en-US" sz="4000" dirty="0" err="1"/>
              <a:t>neighbour's</a:t>
            </a:r>
            <a:r>
              <a:rPr lang="en-US" sz="4000" dirty="0"/>
              <a:t> wife, the adulterer and the adulteress shall surely be put to death.”</a:t>
            </a:r>
          </a:p>
        </p:txBody>
      </p:sp>
    </p:spTree>
    <p:extLst>
      <p:ext uri="{BB962C8B-B14F-4D97-AF65-F5344CB8AC3E}">
        <p14:creationId xmlns:p14="http://schemas.microsoft.com/office/powerpoint/2010/main" val="42076095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10:40-45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400" dirty="0"/>
              <a:t>40 But to sit on my right hand and on my left hand is not mine to give; but it shall be given to them for whom it is prepared.</a:t>
            </a:r>
          </a:p>
        </p:txBody>
      </p:sp>
      <p:pic>
        <p:nvPicPr>
          <p:cNvPr id="33794" name="Picture 2" descr="‘Yes we are,’ they insisted. ‘Then you will indeed drink from my bitter cup and be baptised with my baptism of suffering, Jesus told them. ‘But I have no right to say who will sit on my right or my left. God has prepared those places for the ones He has chosen.’ – Slide 7">
            <a:extLst>
              <a:ext uri="{FF2B5EF4-FFF2-40B4-BE49-F238E27FC236}">
                <a16:creationId xmlns:a16="http://schemas.microsoft.com/office/drawing/2014/main" id="{35B2BAE4-956C-F9CF-A13F-9B37D7CA7F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522"/>
          <a:stretch/>
        </p:blipFill>
        <p:spPr bwMode="auto">
          <a:xfrm>
            <a:off x="1073149" y="2472781"/>
            <a:ext cx="3547533" cy="3621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0245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10:41-45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5062653" y="446088"/>
            <a:ext cx="6619273" cy="5800888"/>
          </a:xfrm>
        </p:spPr>
        <p:txBody>
          <a:bodyPr>
            <a:noAutofit/>
          </a:bodyPr>
          <a:lstStyle/>
          <a:p>
            <a:r>
              <a:rPr lang="en-US" sz="4800" dirty="0"/>
              <a:t>41 And when the ten heard it, they began to be much displeased with James and John.</a:t>
            </a:r>
          </a:p>
        </p:txBody>
      </p:sp>
      <p:sp>
        <p:nvSpPr>
          <p:cNvPr id="4" name="AutoShape 2" descr="When the ten other disciples heard what James and John had asked, they were furious. – Slide 8">
            <a:extLst>
              <a:ext uri="{FF2B5EF4-FFF2-40B4-BE49-F238E27FC236}">
                <a16:creationId xmlns:a16="http://schemas.microsoft.com/office/drawing/2014/main" id="{DFE304A1-2C1A-6A2F-88B5-D89440CB32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4820" name="Picture 4" descr="When the ten other disciples heard what James and John had asked, they were furious. – Slide 8">
            <a:extLst>
              <a:ext uri="{FF2B5EF4-FFF2-40B4-BE49-F238E27FC236}">
                <a16:creationId xmlns:a16="http://schemas.microsoft.com/office/drawing/2014/main" id="{A6E4FB72-EDA2-688C-8E4B-95DA47BA7D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574" y="2439329"/>
            <a:ext cx="3958683" cy="2969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7612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10:42-45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5062653" y="446088"/>
            <a:ext cx="6619273" cy="5800888"/>
          </a:xfrm>
        </p:spPr>
        <p:txBody>
          <a:bodyPr>
            <a:noAutofit/>
          </a:bodyPr>
          <a:lstStyle/>
          <a:p>
            <a:r>
              <a:rPr lang="en-US" sz="4000" dirty="0"/>
              <a:t>42 But Jesus called them to him, and saith unto them, Ye know that they which are accounted to rule over the Gentiles exercise lordship over them; and their great ones exercise authority upon them.</a:t>
            </a:r>
          </a:p>
        </p:txBody>
      </p:sp>
      <p:sp>
        <p:nvSpPr>
          <p:cNvPr id="4" name="AutoShape 2" descr="When the ten other disciples heard what James and John had asked, they were furious. – Slide 8">
            <a:extLst>
              <a:ext uri="{FF2B5EF4-FFF2-40B4-BE49-F238E27FC236}">
                <a16:creationId xmlns:a16="http://schemas.microsoft.com/office/drawing/2014/main" id="{DFE304A1-2C1A-6A2F-88B5-D89440CB32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5842" name="Picture 2" descr="So Jesus called them together and said, ‘You know that the rulers in this world lord it over their people, and officials flaunt their authority over those under them. – Slide 9">
            <a:extLst>
              <a:ext uri="{FF2B5EF4-FFF2-40B4-BE49-F238E27FC236}">
                <a16:creationId xmlns:a16="http://schemas.microsoft.com/office/drawing/2014/main" id="{299095C8-ED86-1627-7138-DD94FDA9C0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916" y="2495085"/>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7860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10:43-45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5062653" y="446088"/>
            <a:ext cx="6619273" cy="5800888"/>
          </a:xfrm>
        </p:spPr>
        <p:txBody>
          <a:bodyPr>
            <a:noAutofit/>
          </a:bodyPr>
          <a:lstStyle/>
          <a:p>
            <a:r>
              <a:rPr lang="en-US" sz="4000" dirty="0"/>
              <a:t>43 But so shall it not be among you: but whosoever will be great among you, shall be your minister:</a:t>
            </a:r>
          </a:p>
          <a:p>
            <a:r>
              <a:rPr lang="en-US" sz="4000" dirty="0"/>
              <a:t>44 And whosoever of you will be the </a:t>
            </a:r>
            <a:r>
              <a:rPr lang="en-US" sz="4000" dirty="0" err="1"/>
              <a:t>chiefest</a:t>
            </a:r>
            <a:r>
              <a:rPr lang="en-US" sz="4000" dirty="0"/>
              <a:t>, shall be servant of all.</a:t>
            </a:r>
          </a:p>
        </p:txBody>
      </p:sp>
      <p:sp>
        <p:nvSpPr>
          <p:cNvPr id="4" name="AutoShape 2" descr="When the ten other disciples heard what James and John had asked, they were furious. – Slide 8">
            <a:extLst>
              <a:ext uri="{FF2B5EF4-FFF2-40B4-BE49-F238E27FC236}">
                <a16:creationId xmlns:a16="http://schemas.microsoft.com/office/drawing/2014/main" id="{DFE304A1-2C1A-6A2F-88B5-D89440CB32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6866" name="Picture 2" descr="‘But among you it will be different. Whoever wants to be a leader among you must be your servant and whoever wants to be first among you must be last. – Slide 10">
            <a:extLst>
              <a:ext uri="{FF2B5EF4-FFF2-40B4-BE49-F238E27FC236}">
                <a16:creationId xmlns:a16="http://schemas.microsoft.com/office/drawing/2014/main" id="{9C29A389-0D6F-C6A1-7F7C-DEA84B320E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916" y="2372422"/>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5443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Self and Service</a:t>
            </a:r>
            <a:br>
              <a:rPr lang="en-US" sz="3600" dirty="0"/>
            </a:br>
            <a:r>
              <a:rPr lang="en-US" sz="3200" dirty="0">
                <a:solidFill>
                  <a:schemeClr val="bg1"/>
                </a:solidFill>
              </a:rPr>
              <a:t>Mark 10:45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5062653" y="446088"/>
            <a:ext cx="6568431" cy="5800888"/>
          </a:xfrm>
        </p:spPr>
        <p:txBody>
          <a:bodyPr>
            <a:noAutofit/>
          </a:bodyPr>
          <a:lstStyle/>
          <a:p>
            <a:r>
              <a:rPr lang="en-US" sz="4800" dirty="0"/>
              <a:t>45 For even the Son of man came not to be ministered unto, but to minister, and to give his life a ransom for many.</a:t>
            </a:r>
          </a:p>
        </p:txBody>
      </p:sp>
      <p:sp>
        <p:nvSpPr>
          <p:cNvPr id="4" name="AutoShape 2" descr="When the ten other disciples heard what James and John had asked, they were furious. – Slide 8">
            <a:extLst>
              <a:ext uri="{FF2B5EF4-FFF2-40B4-BE49-F238E27FC236}">
                <a16:creationId xmlns:a16="http://schemas.microsoft.com/office/drawing/2014/main" id="{DFE304A1-2C1A-6A2F-88B5-D89440CB325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7890" name="Picture 2" descr="‘For I didn’t come to be served but to serve others and to give My life as a ransom for many.’ – Slide 11">
            <a:extLst>
              <a:ext uri="{FF2B5EF4-FFF2-40B4-BE49-F238E27FC236}">
                <a16:creationId xmlns:a16="http://schemas.microsoft.com/office/drawing/2014/main" id="{9DD599D6-6E16-3005-B712-46A97C5FB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754" y="2506238"/>
            <a:ext cx="3988419" cy="2991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92423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10:46-52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92500"/>
          </a:bodyPr>
          <a:lstStyle/>
          <a:p>
            <a:r>
              <a:rPr lang="en-US" sz="3600" dirty="0"/>
              <a:t>46 And they came to Jericho: and as he went out of Jericho with his disciples and a great number of people, blind Bartimaeus, the son of Timaeus, sat by the highway side begging.</a:t>
            </a:r>
          </a:p>
        </p:txBody>
      </p:sp>
      <p:pic>
        <p:nvPicPr>
          <p:cNvPr id="8" name="Picture Placeholder 7">
            <a:extLst>
              <a:ext uri="{FF2B5EF4-FFF2-40B4-BE49-F238E27FC236}">
                <a16:creationId xmlns:a16="http://schemas.microsoft.com/office/drawing/2014/main" id="{BD51B0C7-7F57-856D-0462-FEA46396F63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5601064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10:47-52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a:bodyPr>
          <a:lstStyle/>
          <a:p>
            <a:r>
              <a:rPr lang="en-US" sz="3600" dirty="0"/>
              <a:t>47 And when he heard that it was Jesus of Nazareth, he began to cry out, and say, Jesus, thou son of David, have mercy on me.</a:t>
            </a:r>
          </a:p>
        </p:txBody>
      </p:sp>
      <p:pic>
        <p:nvPicPr>
          <p:cNvPr id="7" name="Picture Placeholder 6">
            <a:extLst>
              <a:ext uri="{FF2B5EF4-FFF2-40B4-BE49-F238E27FC236}">
                <a16:creationId xmlns:a16="http://schemas.microsoft.com/office/drawing/2014/main" id="{13DD78C1-417B-3CF5-660C-01FFBD83243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5753205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10:47-52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a:bodyPr>
          <a:lstStyle/>
          <a:p>
            <a:r>
              <a:rPr lang="en-US" sz="3600" dirty="0"/>
              <a:t>47 And when he heard that it was Jesus of Nazareth, he began to cry out, and say, Jesus, thou son of David, have mercy on me.</a:t>
            </a:r>
          </a:p>
        </p:txBody>
      </p:sp>
      <p:pic>
        <p:nvPicPr>
          <p:cNvPr id="7" name="Picture Placeholder 6">
            <a:extLst>
              <a:ext uri="{FF2B5EF4-FFF2-40B4-BE49-F238E27FC236}">
                <a16:creationId xmlns:a16="http://schemas.microsoft.com/office/drawing/2014/main" id="{13DD78C1-417B-3CF5-660C-01FFBD83243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2033026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10:48-52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a:bodyPr>
          <a:lstStyle/>
          <a:p>
            <a:r>
              <a:rPr lang="en-US" sz="3600" dirty="0"/>
              <a:t>48 And many charged him that he should hold his peace: but he cried the more a great deal, Thou son of David, have mercy on me.</a:t>
            </a:r>
          </a:p>
        </p:txBody>
      </p:sp>
      <p:pic>
        <p:nvPicPr>
          <p:cNvPr id="12" name="Picture Placeholder 11">
            <a:extLst>
              <a:ext uri="{FF2B5EF4-FFF2-40B4-BE49-F238E27FC236}">
                <a16:creationId xmlns:a16="http://schemas.microsoft.com/office/drawing/2014/main" id="{28EE4DB6-1E50-76FC-FDA3-032B959A47B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6" r="33304"/>
          <a:stretch/>
        </p:blipFill>
        <p:spPr>
          <a:xfrm>
            <a:off x="6098117" y="0"/>
            <a:ext cx="6093883" cy="6858000"/>
          </a:xfrm>
        </p:spPr>
      </p:pic>
    </p:spTree>
    <p:extLst>
      <p:ext uri="{BB962C8B-B14F-4D97-AF65-F5344CB8AC3E}">
        <p14:creationId xmlns:p14="http://schemas.microsoft.com/office/powerpoint/2010/main" val="7150218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Son of David</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152551" y="2086869"/>
            <a:ext cx="9658349" cy="4459357"/>
          </a:xfrm>
        </p:spPr>
        <p:txBody>
          <a:bodyPr>
            <a:noAutofit/>
          </a:bodyPr>
          <a:lstStyle/>
          <a:p>
            <a:pPr marL="0" indent="0">
              <a:buNone/>
            </a:pPr>
            <a:r>
              <a:rPr lang="en-US" sz="3600" b="1" dirty="0"/>
              <a:t>The use of the strictly Messianic title “Son of David” implies some degree of recognition of Jesus as the Promised One.  </a:t>
            </a:r>
          </a:p>
        </p:txBody>
      </p:sp>
    </p:spTree>
    <p:extLst>
      <p:ext uri="{BB962C8B-B14F-4D97-AF65-F5344CB8AC3E}">
        <p14:creationId xmlns:p14="http://schemas.microsoft.com/office/powerpoint/2010/main" val="652157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What did Moses Command?</a:t>
            </a:r>
            <a:endParaRPr lang="en-US" dirty="0">
              <a:solidFill>
                <a:schemeClr val="bg2">
                  <a:lumMod val="40000"/>
                  <a:lumOff val="60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p:txBody>
          <a:bodyPr>
            <a:normAutofit/>
          </a:bodyPr>
          <a:lstStyle/>
          <a:p>
            <a:pPr marL="0" indent="0">
              <a:buNone/>
            </a:pPr>
            <a:r>
              <a:rPr lang="en-US" sz="4000" dirty="0">
                <a:solidFill>
                  <a:schemeClr val="accent1">
                    <a:lumMod val="20000"/>
                    <a:lumOff val="80000"/>
                  </a:schemeClr>
                </a:solidFill>
              </a:rPr>
              <a:t>Under the Mosaic law the penalty for marital unfaithfulness was death, not divorce. Furthermore, under Moses’ law the death penalty was mandatory… at least at first.  </a:t>
            </a:r>
            <a:endParaRPr lang="en-US" sz="3600" dirty="0"/>
          </a:p>
        </p:txBody>
      </p:sp>
    </p:spTree>
    <p:extLst>
      <p:ext uri="{BB962C8B-B14F-4D97-AF65-F5344CB8AC3E}">
        <p14:creationId xmlns:p14="http://schemas.microsoft.com/office/powerpoint/2010/main" val="2276355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10:49-52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a:bodyPr>
          <a:lstStyle/>
          <a:p>
            <a:r>
              <a:rPr lang="en-US" sz="3600" dirty="0"/>
              <a:t>49 And Jesus stood still, and commanded him to be called. And they call the blind man, saying unto him, Be of good comfort, rise; he calleth thee.</a:t>
            </a:r>
          </a:p>
        </p:txBody>
      </p:sp>
      <p:pic>
        <p:nvPicPr>
          <p:cNvPr id="7" name="Picture Placeholder 6">
            <a:extLst>
              <a:ext uri="{FF2B5EF4-FFF2-40B4-BE49-F238E27FC236}">
                <a16:creationId xmlns:a16="http://schemas.microsoft.com/office/drawing/2014/main" id="{8293836B-7762-EBCE-9F96-C1D877DF228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6108068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10:50-52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a:bodyPr>
          <a:lstStyle/>
          <a:p>
            <a:r>
              <a:rPr lang="en-US" sz="4400" dirty="0"/>
              <a:t>50 And he, casting away his garment, rose, and came to Jesus.</a:t>
            </a:r>
          </a:p>
        </p:txBody>
      </p:sp>
      <p:pic>
        <p:nvPicPr>
          <p:cNvPr id="8" name="Picture Placeholder 7">
            <a:extLst>
              <a:ext uri="{FF2B5EF4-FFF2-40B4-BE49-F238E27FC236}">
                <a16:creationId xmlns:a16="http://schemas.microsoft.com/office/drawing/2014/main" id="{58A2EE47-5323-ACC7-44F9-DBD24F3D561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6980706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The Outer Garment</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52449" y="2063039"/>
            <a:ext cx="11087100" cy="4459357"/>
          </a:xfrm>
        </p:spPr>
        <p:txBody>
          <a:bodyPr>
            <a:noAutofit/>
          </a:bodyPr>
          <a:lstStyle/>
          <a:p>
            <a:pPr marL="0" indent="0">
              <a:buNone/>
            </a:pPr>
            <a:r>
              <a:rPr lang="en-US" sz="3200" b="1" dirty="0"/>
              <a:t>The “mantle,” or outer garment, was commonly used as a covering at night. The poor would sometimes have little or nothing besides the “mantle” to offer as security for a loan. The law of Moses, however, prohibited a creditor from retaining this garment overnight as a pledge (Ex. 22:26, 27). It was essentially cloak, tent, and sleeping bag for the very poor.  To cast away his only security signifies a true commitment to faith.  </a:t>
            </a:r>
          </a:p>
        </p:txBody>
      </p:sp>
    </p:spTree>
    <p:extLst>
      <p:ext uri="{BB962C8B-B14F-4D97-AF65-F5344CB8AC3E}">
        <p14:creationId xmlns:p14="http://schemas.microsoft.com/office/powerpoint/2010/main" val="41236997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10:51-52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92500" lnSpcReduction="20000"/>
          </a:bodyPr>
          <a:lstStyle/>
          <a:p>
            <a:r>
              <a:rPr lang="en-US" sz="4400" dirty="0"/>
              <a:t>51 And Jesus answered and said unto him, What wilt thou that I should do unto thee? The blind man said unto him, Lord, that I might receive my sight.</a:t>
            </a:r>
          </a:p>
        </p:txBody>
      </p:sp>
      <p:pic>
        <p:nvPicPr>
          <p:cNvPr id="7" name="Picture Placeholder 6">
            <a:extLst>
              <a:ext uri="{FF2B5EF4-FFF2-40B4-BE49-F238E27FC236}">
                <a16:creationId xmlns:a16="http://schemas.microsoft.com/office/drawing/2014/main" id="{3C3AE6C8-20B9-5C23-A6EF-236A2BBAB91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1211579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A Committed Example</a:t>
            </a:r>
            <a:br>
              <a:rPr lang="en-US" sz="5400" b="1" dirty="0">
                <a:solidFill>
                  <a:schemeClr val="accent3">
                    <a:lumMod val="40000"/>
                    <a:lumOff val="60000"/>
                  </a:schemeClr>
                </a:solidFill>
              </a:rPr>
            </a:br>
            <a:r>
              <a:rPr lang="en-US" sz="4400" b="1" dirty="0">
                <a:solidFill>
                  <a:schemeClr val="accent3">
                    <a:lumMod val="40000"/>
                    <a:lumOff val="60000"/>
                  </a:schemeClr>
                </a:solidFill>
              </a:rPr>
              <a:t>Mark 10:52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92500" lnSpcReduction="20000"/>
          </a:bodyPr>
          <a:lstStyle/>
          <a:p>
            <a:r>
              <a:rPr lang="en-US" sz="4400" dirty="0"/>
              <a:t>52 And Jesus said unto him, Go thy way; thy faith hath made thee whole. And immediately he received his sight, and followed Jesus in the way.</a:t>
            </a:r>
          </a:p>
        </p:txBody>
      </p:sp>
      <p:pic>
        <p:nvPicPr>
          <p:cNvPr id="8" name="Picture Placeholder 7">
            <a:extLst>
              <a:ext uri="{FF2B5EF4-FFF2-40B4-BE49-F238E27FC236}">
                <a16:creationId xmlns:a16="http://schemas.microsoft.com/office/drawing/2014/main" id="{5187651F-7AE2-6505-365A-B735679537A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9246222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Marriage Commitment</a:t>
            </a:r>
            <a:br>
              <a:rPr lang="en-US" sz="3600" dirty="0"/>
            </a:br>
            <a:r>
              <a:rPr lang="en-US" sz="3200" dirty="0">
                <a:solidFill>
                  <a:schemeClr val="bg1"/>
                </a:solidFill>
              </a:rPr>
              <a:t>Mark 10:5-12</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5 And Jesus answered and said unto them, For the hardness of your heart he wrote you this precept.</a:t>
            </a:r>
          </a:p>
        </p:txBody>
      </p:sp>
      <p:pic>
        <p:nvPicPr>
          <p:cNvPr id="5122" name="Picture 2" descr="The spies went up to Jesus. ‘Teacher we know that you speak and teach what is right. You teach the truth and God’s ways.’ – Slide 5">
            <a:extLst>
              <a:ext uri="{FF2B5EF4-FFF2-40B4-BE49-F238E27FC236}">
                <a16:creationId xmlns:a16="http://schemas.microsoft.com/office/drawing/2014/main" id="{88C8B428-9083-9C33-7712-AC91A42D77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85" r="25706"/>
          <a:stretch/>
        </p:blipFill>
        <p:spPr bwMode="auto">
          <a:xfrm>
            <a:off x="1073150" y="2316666"/>
            <a:ext cx="3547534" cy="3849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777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What did Moses Command?</a:t>
            </a:r>
            <a:br>
              <a:rPr lang="en-US" sz="4800" dirty="0"/>
            </a:br>
            <a:r>
              <a:rPr lang="en-US" sz="4800" dirty="0">
                <a:solidFill>
                  <a:schemeClr val="bg2">
                    <a:lumMod val="75000"/>
                  </a:schemeClr>
                </a:solidFill>
              </a:rPr>
              <a:t>Deuteronomy 24:1-4</a:t>
            </a:r>
            <a:endParaRPr lang="en-US" dirty="0">
              <a:solidFill>
                <a:schemeClr val="bg2">
                  <a:lumMod val="75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a:xfrm>
            <a:off x="818712" y="2222287"/>
            <a:ext cx="10554574" cy="4011245"/>
          </a:xfrm>
        </p:spPr>
        <p:txBody>
          <a:bodyPr>
            <a:normAutofit fontScale="85000" lnSpcReduction="20000"/>
          </a:bodyPr>
          <a:lstStyle/>
          <a:p>
            <a:pPr marL="0" indent="0">
              <a:buNone/>
            </a:pPr>
            <a:r>
              <a:rPr lang="en-US" sz="4400" dirty="0"/>
              <a:t>“When a man hath taken a wife, and married her, and it come to pass that she find no </a:t>
            </a:r>
            <a:r>
              <a:rPr lang="en-US" sz="4400" dirty="0" err="1"/>
              <a:t>favour</a:t>
            </a:r>
            <a:r>
              <a:rPr lang="en-US" sz="4400" dirty="0"/>
              <a:t> in his eyes, because he hath found some uncleanness in her: then let him write her a bill of divorcement, and give it in her hand, and send her out of his house.</a:t>
            </a:r>
          </a:p>
          <a:p>
            <a:pPr marL="0" indent="0">
              <a:buNone/>
            </a:pPr>
            <a:r>
              <a:rPr lang="en-US" sz="4400" dirty="0"/>
              <a:t>2 And when she is departed out of his house, she may go and be another man's wife.”</a:t>
            </a:r>
          </a:p>
        </p:txBody>
      </p:sp>
    </p:spTree>
    <p:extLst>
      <p:ext uri="{BB962C8B-B14F-4D97-AF65-F5344CB8AC3E}">
        <p14:creationId xmlns:p14="http://schemas.microsoft.com/office/powerpoint/2010/main" val="39755955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8833</TotalTime>
  <Words>3416</Words>
  <Application>Microsoft Office PowerPoint</Application>
  <PresentationFormat>Widescreen</PresentationFormat>
  <Paragraphs>194</Paragraphs>
  <Slides>75</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Arial</vt:lpstr>
      <vt:lpstr>Arial Rounded MT Bold</vt:lpstr>
      <vt:lpstr>Calibri</vt:lpstr>
      <vt:lpstr>Century Gothic</vt:lpstr>
      <vt:lpstr>Wingdings 2</vt:lpstr>
      <vt:lpstr>Quotable</vt:lpstr>
      <vt:lpstr>Teaching Disciples: Part 2 Real Commitment </vt:lpstr>
      <vt:lpstr>The Marriage Commitment Mark 10:1-12</vt:lpstr>
      <vt:lpstr>The Marriage Commitment Mark 10:2-12</vt:lpstr>
      <vt:lpstr>The Marriage Commitment Mark 10:3-12</vt:lpstr>
      <vt:lpstr>The Marriage Commitment Mark 10:4-12</vt:lpstr>
      <vt:lpstr>What did Moses Command? Leviticus 20:10</vt:lpstr>
      <vt:lpstr>What did Moses Command?</vt:lpstr>
      <vt:lpstr>The Marriage Commitment Mark 10:5-12</vt:lpstr>
      <vt:lpstr>What did Moses Command? Deuteronomy 24:1-4</vt:lpstr>
      <vt:lpstr>What did Moses Command? Deuteronomy 24:1-4</vt:lpstr>
      <vt:lpstr>The Marriage Commitment Mark 10:5-12</vt:lpstr>
      <vt:lpstr>The Marriage Commitment Mark 10:7-12</vt:lpstr>
      <vt:lpstr>The Marriage Commitment Mark 10:9-12</vt:lpstr>
      <vt:lpstr>What did GOD Command?</vt:lpstr>
      <vt:lpstr>What did GOD Command?</vt:lpstr>
      <vt:lpstr>The Marriage Commitment Mark 10:9-12</vt:lpstr>
      <vt:lpstr>The Marriage Commitment Mark 10:11-12</vt:lpstr>
      <vt:lpstr>The Marriage Commitment Mark 10:12</vt:lpstr>
      <vt:lpstr> SDABC on Matthew 19:10</vt:lpstr>
      <vt:lpstr>A Sincere Commitment Mark 10:13-16</vt:lpstr>
      <vt:lpstr>A Sincere Commitment Mark 10:14-16</vt:lpstr>
      <vt:lpstr>A Sincere Commitment Mark 10:15-16</vt:lpstr>
      <vt:lpstr>A Sincere Commitment Mark 10:16</vt:lpstr>
      <vt:lpstr>“Before honor is humility. To fill a high place before men, Heaven chooses the worker who, like John the Baptist, takes a lowly place before God. The most childlike disciple is the most efficient in labor for God. The heavenly intelligences can co-operate with him who is seeking, not to exalt self, but to save souls.”</vt:lpstr>
      <vt:lpstr>“He who feels most deeply his need of divine aid will plead for it; and the Holy Spirit will give unto him glimpses of Jesus that will strengthen and uplift the soul. From communion with Christ he will go forth to work for those who are perishing in their sins. He is anointed for his mission; and he succeeds where many of the learned and intellectually wise would fail.”</vt:lpstr>
      <vt:lpstr>“But when men exalt themselves, feeling that they are a necessity for the success of God's great plan, the Lord causes them to be set aside. It is made evident that the Lord is not dependent upon them. The work does not stop because of their removal from it, but goes forward with greater power.”</vt:lpstr>
      <vt:lpstr>“It was not enough for the disciples of Jesus to be instructed as to the nature of His kingdom. What they needed was a change of heart that would bring them into harmony with its principles. Calling a little child to Him, Jesus set him in the midst of them; then tenderly folding the little one in His arms He said,”</vt:lpstr>
      <vt:lpstr>“Except ye be converted, and become as little children, ye shall not enter into the kingdom of heaven.” The simplicity, the self-forgetfulness, and the confiding love of a little child are the attributes that Heaven values. These are the characteristics of real greatness.”</vt:lpstr>
      <vt:lpstr>A Priority Commitment Mark 10:17-27</vt:lpstr>
      <vt:lpstr>A Priority Commitment Mark 10:18-27</vt:lpstr>
      <vt:lpstr> SDABC on Matthew 19:17</vt:lpstr>
      <vt:lpstr> SDABC on Matthew 19:17</vt:lpstr>
      <vt:lpstr> SDABC on Matthew 19:17</vt:lpstr>
      <vt:lpstr> SDABC on Matthew 19:17</vt:lpstr>
      <vt:lpstr>A Priority Commitment Mark 10:19-27</vt:lpstr>
      <vt:lpstr>A Priority Commitment Mark 10:20-27</vt:lpstr>
      <vt:lpstr>“Christ was drawn to this young man. He knew him to be sincere in his assertion, “All these things have I kept from my youth.” The Redeemer longed to create in him that discernment which would enable him to see the necessity of heart devotion and Christian goodness.”</vt:lpstr>
      <vt:lpstr>A Priority Commitment Mark 10:21-27</vt:lpstr>
      <vt:lpstr>A Priority Commitment Mark 10:22-27</vt:lpstr>
      <vt:lpstr>A Priority Commitment Mark 10:22-27</vt:lpstr>
      <vt:lpstr>A Priority Commitment Mark 10:24-27</vt:lpstr>
      <vt:lpstr>A Priority Commitment Mark 10:25-27</vt:lpstr>
      <vt:lpstr> The Eye of the Needle</vt:lpstr>
      <vt:lpstr> The Eye of the Needle</vt:lpstr>
      <vt:lpstr> SDABC on Matthew 19:24</vt:lpstr>
      <vt:lpstr> SDABC on Matthew 19:24</vt:lpstr>
      <vt:lpstr>A Priority Commitment Mark 10:26-27</vt:lpstr>
      <vt:lpstr>“If prestige, influence, and wealth are not evidences of divine favor, the disciples reasoned, those who lack these have even less chance.”</vt:lpstr>
      <vt:lpstr>A Priority Commitment Mark 10:27</vt:lpstr>
      <vt:lpstr>Faithful Commitment:  Mark 10:28-31</vt:lpstr>
      <vt:lpstr>Faithful Commitment:  Mark 10:29-31</vt:lpstr>
      <vt:lpstr>Faithful Commitment:  Mark 10:30-31</vt:lpstr>
      <vt:lpstr>Faithful Commitment:  Mark 10:31</vt:lpstr>
      <vt:lpstr>Self and Service Mark 10:32-45</vt:lpstr>
      <vt:lpstr>Self and Service Mark 10:33-45</vt:lpstr>
      <vt:lpstr>Self and Service Mark 10:34-45</vt:lpstr>
      <vt:lpstr>Self and Service Mark 10:35-45</vt:lpstr>
      <vt:lpstr>Self and Service Mark 10:37-45</vt:lpstr>
      <vt:lpstr>Self and Service Mark 10:39-45</vt:lpstr>
      <vt:lpstr>Self and Service Mark 10:40-45</vt:lpstr>
      <vt:lpstr>Self and Service Mark 10:41-45</vt:lpstr>
      <vt:lpstr>Self and Service Mark 10:42-45</vt:lpstr>
      <vt:lpstr>Self and Service Mark 10:43-45</vt:lpstr>
      <vt:lpstr>Self and Service Mark 10:45</vt:lpstr>
      <vt:lpstr>A Committed Example Mark 10:46-52</vt:lpstr>
      <vt:lpstr>A Committed Example Mark 10:47-52</vt:lpstr>
      <vt:lpstr>A Committed Example Mark 10:47-52</vt:lpstr>
      <vt:lpstr>A Committed Example Mark 10:48-52</vt:lpstr>
      <vt:lpstr> Son of David</vt:lpstr>
      <vt:lpstr>A Committed Example Mark 10:49-52</vt:lpstr>
      <vt:lpstr>A Committed Example Mark 10:50-52</vt:lpstr>
      <vt:lpstr> The Outer Garment</vt:lpstr>
      <vt:lpstr>A Committed Example Mark 10:51-52</vt:lpstr>
      <vt:lpstr>A Committed Example Mark 10:52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28</cp:revision>
  <cp:lastPrinted>2024-08-24T03:20:38Z</cp:lastPrinted>
  <dcterms:created xsi:type="dcterms:W3CDTF">2024-07-06T03:04:01Z</dcterms:created>
  <dcterms:modified xsi:type="dcterms:W3CDTF">2024-08-24T03:20:43Z</dcterms:modified>
</cp:coreProperties>
</file>